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906000" cy="6858000" type="A4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147638" indent="309563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295275" indent="619125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444500" indent="9271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592138" indent="1236663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 autoAdjust="0"/>
    <p:restoredTop sz="99821" autoAdjust="0"/>
  </p:normalViewPr>
  <p:slideViewPr>
    <p:cSldViewPr snapToGrid="0">
      <p:cViewPr>
        <p:scale>
          <a:sx n="100" d="100"/>
          <a:sy n="100" d="100"/>
        </p:scale>
        <p:origin x="-768" y="492"/>
      </p:cViewPr>
      <p:guideLst>
        <p:guide orient="horz" pos="1421"/>
        <p:guide pos="24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184" y="2130399"/>
            <a:ext cx="8419633" cy="147015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848" y="3886132"/>
            <a:ext cx="6934304" cy="1752679"/>
          </a:xfrm>
        </p:spPr>
        <p:txBody>
          <a:bodyPr/>
          <a:lstStyle>
            <a:lvl1pPr marL="0" indent="0" algn="ctr">
              <a:buNone/>
              <a:defRPr/>
            </a:lvl1pPr>
            <a:lvl2pPr marL="148316" indent="0" algn="ctr">
              <a:buNone/>
              <a:defRPr/>
            </a:lvl2pPr>
            <a:lvl3pPr marL="296631" indent="0" algn="ctr">
              <a:buNone/>
              <a:defRPr/>
            </a:lvl3pPr>
            <a:lvl4pPr marL="444947" indent="0" algn="ctr">
              <a:buNone/>
              <a:defRPr/>
            </a:lvl4pPr>
            <a:lvl5pPr marL="593263" indent="0" algn="ctr">
              <a:buNone/>
              <a:defRPr/>
            </a:lvl5pPr>
            <a:lvl6pPr marL="741578" indent="0" algn="ctr">
              <a:buNone/>
              <a:defRPr/>
            </a:lvl6pPr>
            <a:lvl7pPr marL="889894" indent="0" algn="ctr">
              <a:buNone/>
              <a:defRPr/>
            </a:lvl7pPr>
            <a:lvl8pPr marL="1038210" indent="0" algn="ctr">
              <a:buNone/>
              <a:defRPr/>
            </a:lvl8pPr>
            <a:lvl9pPr marL="118652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8BF42-A084-4E6B-BE12-6625360CF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CEA61-CAF4-44D3-A53C-2B35B70F1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2032" y="274890"/>
            <a:ext cx="2229032" cy="585159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4937" y="274890"/>
            <a:ext cx="6637238" cy="585159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F30BC-8C5C-4F22-9651-1CC5499AD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0960A-0330-4A56-B838-46D5C519D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54" y="4406897"/>
            <a:ext cx="8420152" cy="1362233"/>
          </a:xfrm>
        </p:spPr>
        <p:txBody>
          <a:bodyPr anchor="t"/>
          <a:lstStyle>
            <a:lvl1pPr algn="l">
              <a:defRPr sz="13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54" y="2906709"/>
            <a:ext cx="8420152" cy="1500188"/>
          </a:xfrm>
        </p:spPr>
        <p:txBody>
          <a:bodyPr anchor="b"/>
          <a:lstStyle>
            <a:lvl1pPr marL="0" indent="0">
              <a:buNone/>
              <a:defRPr sz="600"/>
            </a:lvl1pPr>
            <a:lvl2pPr marL="148316" indent="0">
              <a:buNone/>
              <a:defRPr sz="600"/>
            </a:lvl2pPr>
            <a:lvl3pPr marL="296631" indent="0">
              <a:buNone/>
              <a:defRPr sz="500"/>
            </a:lvl3pPr>
            <a:lvl4pPr marL="444947" indent="0">
              <a:buNone/>
              <a:defRPr sz="500"/>
            </a:lvl4pPr>
            <a:lvl5pPr marL="593263" indent="0">
              <a:buNone/>
              <a:defRPr sz="500"/>
            </a:lvl5pPr>
            <a:lvl6pPr marL="741578" indent="0">
              <a:buNone/>
              <a:defRPr sz="500"/>
            </a:lvl6pPr>
            <a:lvl7pPr marL="889894" indent="0">
              <a:buNone/>
              <a:defRPr sz="500"/>
            </a:lvl7pPr>
            <a:lvl8pPr marL="1038210" indent="0">
              <a:buNone/>
              <a:defRPr sz="500"/>
            </a:lvl8pPr>
            <a:lvl9pPr marL="1186525" indent="0">
              <a:buNone/>
              <a:defRPr sz="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4F672-E13F-4658-B279-F190AA4C5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4937" y="1599963"/>
            <a:ext cx="4433135" cy="4526524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77929" y="1599963"/>
            <a:ext cx="4433135" cy="4526524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B2B16-1F60-4AB0-8041-CE38CA6C79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456" y="274890"/>
            <a:ext cx="8915088" cy="114283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456" y="1535312"/>
            <a:ext cx="4376526" cy="639374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48316" indent="0">
              <a:buNone/>
              <a:defRPr sz="600" b="1"/>
            </a:lvl2pPr>
            <a:lvl3pPr marL="296631" indent="0">
              <a:buNone/>
              <a:defRPr sz="600" b="1"/>
            </a:lvl3pPr>
            <a:lvl4pPr marL="444947" indent="0">
              <a:buNone/>
              <a:defRPr sz="500" b="1"/>
            </a:lvl4pPr>
            <a:lvl5pPr marL="593263" indent="0">
              <a:buNone/>
              <a:defRPr sz="500" b="1"/>
            </a:lvl5pPr>
            <a:lvl6pPr marL="741578" indent="0">
              <a:buNone/>
              <a:defRPr sz="500" b="1"/>
            </a:lvl6pPr>
            <a:lvl7pPr marL="889894" indent="0">
              <a:buNone/>
              <a:defRPr sz="500" b="1"/>
            </a:lvl7pPr>
            <a:lvl8pPr marL="1038210" indent="0">
              <a:buNone/>
              <a:defRPr sz="500" b="1"/>
            </a:lvl8pPr>
            <a:lvl9pPr marL="1186525" indent="0">
              <a:buNone/>
              <a:defRPr sz="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456" y="2174687"/>
            <a:ext cx="4376526" cy="3951291"/>
          </a:xfrm>
        </p:spPr>
        <p:txBody>
          <a:bodyPr/>
          <a:lstStyle>
            <a:lvl1pPr>
              <a:defRPr sz="800"/>
            </a:lvl1pPr>
            <a:lvl2pPr>
              <a:defRPr sz="6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1941" y="1535312"/>
            <a:ext cx="4378603" cy="639374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48316" indent="0">
              <a:buNone/>
              <a:defRPr sz="600" b="1"/>
            </a:lvl2pPr>
            <a:lvl3pPr marL="296631" indent="0">
              <a:buNone/>
              <a:defRPr sz="600" b="1"/>
            </a:lvl3pPr>
            <a:lvl4pPr marL="444947" indent="0">
              <a:buNone/>
              <a:defRPr sz="500" b="1"/>
            </a:lvl4pPr>
            <a:lvl5pPr marL="593263" indent="0">
              <a:buNone/>
              <a:defRPr sz="500" b="1"/>
            </a:lvl5pPr>
            <a:lvl6pPr marL="741578" indent="0">
              <a:buNone/>
              <a:defRPr sz="500" b="1"/>
            </a:lvl6pPr>
            <a:lvl7pPr marL="889894" indent="0">
              <a:buNone/>
              <a:defRPr sz="500" b="1"/>
            </a:lvl7pPr>
            <a:lvl8pPr marL="1038210" indent="0">
              <a:buNone/>
              <a:defRPr sz="500" b="1"/>
            </a:lvl8pPr>
            <a:lvl9pPr marL="1186525" indent="0">
              <a:buNone/>
              <a:defRPr sz="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1941" y="2174687"/>
            <a:ext cx="4378603" cy="3951291"/>
          </a:xfrm>
        </p:spPr>
        <p:txBody>
          <a:bodyPr/>
          <a:lstStyle>
            <a:lvl1pPr>
              <a:defRPr sz="800"/>
            </a:lvl1pPr>
            <a:lvl2pPr>
              <a:defRPr sz="6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B147F-F827-47B2-9E80-401ABF585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CAAB4-C0DA-4C89-851B-AE197F20C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3E477-1B21-4B9C-9B9D-6AC780454E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456" y="272854"/>
            <a:ext cx="3258894" cy="1162175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761" y="272854"/>
            <a:ext cx="5537783" cy="5853124"/>
          </a:xfrm>
        </p:spPr>
        <p:txBody>
          <a:bodyPr/>
          <a:lstStyle>
            <a:lvl1pPr>
              <a:defRPr sz="1000"/>
            </a:lvl1pPr>
            <a:lvl2pPr>
              <a:defRPr sz="900"/>
            </a:lvl2pPr>
            <a:lvl3pPr>
              <a:defRPr sz="8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456" y="1435029"/>
            <a:ext cx="3258894" cy="4690949"/>
          </a:xfrm>
        </p:spPr>
        <p:txBody>
          <a:bodyPr/>
          <a:lstStyle>
            <a:lvl1pPr marL="0" indent="0">
              <a:buNone/>
              <a:defRPr sz="500"/>
            </a:lvl1pPr>
            <a:lvl2pPr marL="148316" indent="0">
              <a:buNone/>
              <a:defRPr sz="400"/>
            </a:lvl2pPr>
            <a:lvl3pPr marL="296631" indent="0">
              <a:buNone/>
              <a:defRPr sz="300"/>
            </a:lvl3pPr>
            <a:lvl4pPr marL="444947" indent="0">
              <a:buNone/>
              <a:defRPr sz="300"/>
            </a:lvl4pPr>
            <a:lvl5pPr marL="593263" indent="0">
              <a:buNone/>
              <a:defRPr sz="300"/>
            </a:lvl5pPr>
            <a:lvl6pPr marL="741578" indent="0">
              <a:buNone/>
              <a:defRPr sz="300"/>
            </a:lvl6pPr>
            <a:lvl7pPr marL="889894" indent="0">
              <a:buNone/>
              <a:defRPr sz="300"/>
            </a:lvl7pPr>
            <a:lvl8pPr marL="1038210" indent="0">
              <a:buNone/>
              <a:defRPr sz="300"/>
            </a:lvl8pPr>
            <a:lvl9pPr marL="1186525" indent="0">
              <a:buNone/>
              <a:defRPr sz="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C64F3-3C5E-4345-AF50-B525AD090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834" y="4800397"/>
            <a:ext cx="5943392" cy="567088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834" y="612904"/>
            <a:ext cx="5943392" cy="4114698"/>
          </a:xfrm>
        </p:spPr>
        <p:txBody>
          <a:bodyPr/>
          <a:lstStyle>
            <a:lvl1pPr marL="0" indent="0">
              <a:buNone/>
              <a:defRPr sz="1000"/>
            </a:lvl1pPr>
            <a:lvl2pPr marL="148316" indent="0">
              <a:buNone/>
              <a:defRPr sz="900"/>
            </a:lvl2pPr>
            <a:lvl3pPr marL="296631" indent="0">
              <a:buNone/>
              <a:defRPr sz="800"/>
            </a:lvl3pPr>
            <a:lvl4pPr marL="444947" indent="0">
              <a:buNone/>
              <a:defRPr sz="600"/>
            </a:lvl4pPr>
            <a:lvl5pPr marL="593263" indent="0">
              <a:buNone/>
              <a:defRPr sz="600"/>
            </a:lvl5pPr>
            <a:lvl6pPr marL="741578" indent="0">
              <a:buNone/>
              <a:defRPr sz="600"/>
            </a:lvl6pPr>
            <a:lvl7pPr marL="889894" indent="0">
              <a:buNone/>
              <a:defRPr sz="600"/>
            </a:lvl7pPr>
            <a:lvl8pPr marL="1038210" indent="0">
              <a:buNone/>
              <a:defRPr sz="600"/>
            </a:lvl8pPr>
            <a:lvl9pPr marL="1186525" indent="0">
              <a:buNone/>
              <a:defRPr sz="6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834" y="5367485"/>
            <a:ext cx="5943392" cy="804817"/>
          </a:xfrm>
        </p:spPr>
        <p:txBody>
          <a:bodyPr/>
          <a:lstStyle>
            <a:lvl1pPr marL="0" indent="0">
              <a:buNone/>
              <a:defRPr sz="500"/>
            </a:lvl1pPr>
            <a:lvl2pPr marL="148316" indent="0">
              <a:buNone/>
              <a:defRPr sz="400"/>
            </a:lvl2pPr>
            <a:lvl3pPr marL="296631" indent="0">
              <a:buNone/>
              <a:defRPr sz="300"/>
            </a:lvl3pPr>
            <a:lvl4pPr marL="444947" indent="0">
              <a:buNone/>
              <a:defRPr sz="300"/>
            </a:lvl4pPr>
            <a:lvl5pPr marL="593263" indent="0">
              <a:buNone/>
              <a:defRPr sz="300"/>
            </a:lvl5pPr>
            <a:lvl6pPr marL="741578" indent="0">
              <a:buNone/>
              <a:defRPr sz="300"/>
            </a:lvl6pPr>
            <a:lvl7pPr marL="889894" indent="0">
              <a:buNone/>
              <a:defRPr sz="300"/>
            </a:lvl7pPr>
            <a:lvl8pPr marL="1038210" indent="0">
              <a:buNone/>
              <a:defRPr sz="300"/>
            </a:lvl8pPr>
            <a:lvl9pPr marL="1186525" indent="0">
              <a:buNone/>
              <a:defRPr sz="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1D80B-F677-45D7-9F04-05604EA6F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5" tIns="47883" rIns="95765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5" tIns="47883" rIns="95765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5" tIns="47883" rIns="95765" bIns="47883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5" tIns="47883" rIns="95765" bIns="47883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65" tIns="47883" rIns="95765" bIns="47883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>
              <a:defRPr/>
            </a:pPr>
            <a:fld id="{5AB79073-7CAB-483E-BE77-AC1C5CBEA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5pPr>
      <a:lvl6pPr marL="148316" algn="ctr" defTabSz="957872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6pPr>
      <a:lvl7pPr marL="296631" algn="ctr" defTabSz="957872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7pPr>
      <a:lvl8pPr marL="444947" algn="ctr" defTabSz="957872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8pPr>
      <a:lvl9pPr marL="593263" algn="ctr" defTabSz="957872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33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</a:defRPr>
      </a:lvl2pPr>
      <a:lvl3pPr marL="1195388" indent="-238125" algn="l" defTabSz="957263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</a:defRPr>
      </a:lvl3pPr>
      <a:lvl4pPr marL="1674813" indent="-238125" algn="l" defTabSz="95726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54238" indent="-238125" algn="l" defTabSz="95726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303013" indent="-239468" algn="l" defTabSz="957872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2451329" indent="-239468" algn="l" defTabSz="957872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2599644" indent="-239468" algn="l" defTabSz="957872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2747960" indent="-239468" algn="l" defTabSz="957872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48316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296631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44947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593263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41578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889894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038210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186525" algn="l" defTabSz="296631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ПЛАН ЗАСТРОЙКИ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 компетенции «Поварское дело»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Регионального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Чемпионата по профессиональному мастерству 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«Профессионалы»     в 2025 г. 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Волгоградской области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ГБПОУ «Волгоградский колледж ресторанного сервиса и торговли»</a:t>
            </a:r>
          </a:p>
          <a:p>
            <a:pPr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г.Волгоград,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ул.Новодвинская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д.20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011" y="445956"/>
            <a:ext cx="3039036" cy="9525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ChangeArrowheads="1"/>
          </p:cNvSpPr>
          <p:nvPr/>
        </p:nvSpPr>
        <p:spPr bwMode="auto">
          <a:xfrm>
            <a:off x="234950" y="57150"/>
            <a:ext cx="9607550" cy="67405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/>
          </a:p>
        </p:txBody>
      </p:sp>
      <p:graphicFrame>
        <p:nvGraphicFramePr>
          <p:cNvPr id="14020" name="Group 708"/>
          <p:cNvGraphicFramePr>
            <a:graphicFrameLocks noGrp="1"/>
          </p:cNvGraphicFramePr>
          <p:nvPr/>
        </p:nvGraphicFramePr>
        <p:xfrm>
          <a:off x="7068709" y="1689541"/>
          <a:ext cx="2688203" cy="999407"/>
        </p:xfrm>
        <a:graphic>
          <a:graphicData uri="http://schemas.openxmlformats.org/drawingml/2006/table">
            <a:tbl>
              <a:tblPr/>
              <a:tblGrid>
                <a:gridCol w="209270"/>
                <a:gridCol w="2478933"/>
              </a:tblGrid>
              <a:tr h="136525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помещения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Комната главного эксперта  поварское дело</a:t>
                      </a:r>
                      <a:endParaRPr kumimoji="0" lang="ru-RU" sz="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67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Поварское дело</a:t>
                      </a:r>
                      <a:endParaRPr kumimoji="0" lang="ru-RU" sz="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Комната тулбоксов</a:t>
                      </a:r>
                      <a:endParaRPr kumimoji="0" lang="ru-RU" sz="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Туалетные комнаты</a:t>
                      </a:r>
                      <a:endParaRPr kumimoji="0" lang="ru-RU" sz="600" b="1" i="1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Моечная посуды и инвентаря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Склад Поварское дело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Лестничный  тамбур на 2-ой  этаж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"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527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Дегустационная  1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433" name="Text Box 2052"/>
          <p:cNvSpPr txBox="1">
            <a:spLocks noChangeArrowheads="1"/>
          </p:cNvSpPr>
          <p:nvPr/>
        </p:nvSpPr>
        <p:spPr bwMode="auto">
          <a:xfrm>
            <a:off x="7767279" y="1448283"/>
            <a:ext cx="1204912" cy="1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9663" tIns="14832" rIns="29663" bIns="14832">
            <a:spAutoFit/>
          </a:bodyPr>
          <a:lstStyle/>
          <a:p>
            <a:pPr defTabSz="957263"/>
            <a:r>
              <a:rPr lang="ru-RU" sz="800" b="1" i="1" dirty="0">
                <a:latin typeface="Times New Roman" pitchFamily="18" charset="0"/>
              </a:rPr>
              <a:t>Экспликация помещений</a:t>
            </a:r>
          </a:p>
        </p:txBody>
      </p:sp>
      <p:sp>
        <p:nvSpPr>
          <p:cNvPr id="13434" name="Rectangle 2787"/>
          <p:cNvSpPr>
            <a:spLocks noChangeArrowheads="1"/>
          </p:cNvSpPr>
          <p:nvPr/>
        </p:nvSpPr>
        <p:spPr bwMode="auto">
          <a:xfrm>
            <a:off x="9355138" y="6656388"/>
            <a:ext cx="603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9663" tIns="14832" rIns="29663" bIns="14832">
            <a:spAutoFit/>
          </a:bodyPr>
          <a:lstStyle/>
          <a:p>
            <a:pPr defTabSz="957263"/>
            <a:endParaRPr lang="ru-RU"/>
          </a:p>
        </p:txBody>
      </p:sp>
      <p:sp>
        <p:nvSpPr>
          <p:cNvPr id="13436" name="Rectangle 2203"/>
          <p:cNvSpPr>
            <a:spLocks noChangeArrowheads="1"/>
          </p:cNvSpPr>
          <p:nvPr/>
        </p:nvSpPr>
        <p:spPr bwMode="auto">
          <a:xfrm>
            <a:off x="5884863" y="2538413"/>
            <a:ext cx="134937" cy="1476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37" name="Rectangle 101"/>
          <p:cNvSpPr>
            <a:spLocks noChangeArrowheads="1"/>
          </p:cNvSpPr>
          <p:nvPr/>
        </p:nvSpPr>
        <p:spPr bwMode="auto">
          <a:xfrm>
            <a:off x="812911" y="1066787"/>
            <a:ext cx="5297488" cy="777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38" name="Rectangle 224"/>
          <p:cNvSpPr>
            <a:spLocks noChangeArrowheads="1"/>
          </p:cNvSpPr>
          <p:nvPr/>
        </p:nvSpPr>
        <p:spPr bwMode="auto">
          <a:xfrm>
            <a:off x="757555" y="1176794"/>
            <a:ext cx="45719" cy="18474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39" name="Rectangle 110"/>
          <p:cNvSpPr>
            <a:spLocks noChangeArrowheads="1"/>
          </p:cNvSpPr>
          <p:nvPr/>
        </p:nvSpPr>
        <p:spPr bwMode="auto">
          <a:xfrm>
            <a:off x="800100" y="2943225"/>
            <a:ext cx="1866900" cy="635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0" name="Line 387"/>
          <p:cNvSpPr>
            <a:spLocks noChangeShapeType="1"/>
          </p:cNvSpPr>
          <p:nvPr/>
        </p:nvSpPr>
        <p:spPr bwMode="auto">
          <a:xfrm flipH="1">
            <a:off x="920750" y="2182813"/>
            <a:ext cx="58738" cy="127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441" name="Rectangle 398"/>
          <p:cNvSpPr>
            <a:spLocks noChangeArrowheads="1"/>
          </p:cNvSpPr>
          <p:nvPr/>
        </p:nvSpPr>
        <p:spPr bwMode="auto">
          <a:xfrm flipH="1" flipV="1">
            <a:off x="2957513" y="2974975"/>
            <a:ext cx="231775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2" name="Rectangle 399"/>
          <p:cNvSpPr>
            <a:spLocks noChangeArrowheads="1"/>
          </p:cNvSpPr>
          <p:nvPr/>
        </p:nvSpPr>
        <p:spPr bwMode="auto">
          <a:xfrm flipH="1">
            <a:off x="4094163" y="2286000"/>
            <a:ext cx="19050" cy="276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3" name="Rectangle 400"/>
          <p:cNvSpPr>
            <a:spLocks noChangeArrowheads="1"/>
          </p:cNvSpPr>
          <p:nvPr/>
        </p:nvSpPr>
        <p:spPr bwMode="auto">
          <a:xfrm flipH="1">
            <a:off x="2849563" y="3875088"/>
            <a:ext cx="546100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4" name="Rectangle 403"/>
          <p:cNvSpPr>
            <a:spLocks noChangeArrowheads="1"/>
          </p:cNvSpPr>
          <p:nvPr/>
        </p:nvSpPr>
        <p:spPr bwMode="auto">
          <a:xfrm rot="5400000" flipH="1">
            <a:off x="5789613" y="1749425"/>
            <a:ext cx="20638" cy="4968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5" name="Rectangle 407"/>
          <p:cNvSpPr>
            <a:spLocks noChangeArrowheads="1"/>
          </p:cNvSpPr>
          <p:nvPr/>
        </p:nvSpPr>
        <p:spPr bwMode="auto">
          <a:xfrm>
            <a:off x="3378200" y="3886200"/>
            <a:ext cx="20638" cy="495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6" name="Rectangle 408"/>
          <p:cNvSpPr>
            <a:spLocks noChangeArrowheads="1"/>
          </p:cNvSpPr>
          <p:nvPr/>
        </p:nvSpPr>
        <p:spPr bwMode="auto">
          <a:xfrm>
            <a:off x="3238500" y="1390650"/>
            <a:ext cx="58738" cy="682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7" name="Rectangle 412"/>
          <p:cNvSpPr>
            <a:spLocks noChangeArrowheads="1"/>
          </p:cNvSpPr>
          <p:nvPr/>
        </p:nvSpPr>
        <p:spPr bwMode="auto">
          <a:xfrm rot="10800000">
            <a:off x="5816600" y="2222500"/>
            <a:ext cx="14288" cy="523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8" name="Rectangle 459"/>
          <p:cNvSpPr>
            <a:spLocks noChangeArrowheads="1"/>
          </p:cNvSpPr>
          <p:nvPr/>
        </p:nvSpPr>
        <p:spPr bwMode="auto">
          <a:xfrm>
            <a:off x="1995488" y="1974850"/>
            <a:ext cx="349250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49" name="Rectangle 461"/>
          <p:cNvSpPr>
            <a:spLocks noChangeArrowheads="1"/>
          </p:cNvSpPr>
          <p:nvPr/>
        </p:nvSpPr>
        <p:spPr bwMode="auto">
          <a:xfrm>
            <a:off x="2605088" y="1957388"/>
            <a:ext cx="436562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50" name="Rectangle 462"/>
          <p:cNvSpPr>
            <a:spLocks noChangeArrowheads="1"/>
          </p:cNvSpPr>
          <p:nvPr/>
        </p:nvSpPr>
        <p:spPr bwMode="auto">
          <a:xfrm>
            <a:off x="3240088" y="1976438"/>
            <a:ext cx="573087" cy="301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51" name="Rectangle 111"/>
          <p:cNvSpPr>
            <a:spLocks noChangeArrowheads="1"/>
          </p:cNvSpPr>
          <p:nvPr/>
        </p:nvSpPr>
        <p:spPr bwMode="auto">
          <a:xfrm>
            <a:off x="5203825" y="1927225"/>
            <a:ext cx="60325" cy="698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52" name="Rectangle 316" descr="Контурные ромбики"/>
          <p:cNvSpPr>
            <a:spLocks noChangeAspect="1" noChangeArrowheads="1"/>
          </p:cNvSpPr>
          <p:nvPr/>
        </p:nvSpPr>
        <p:spPr bwMode="auto">
          <a:xfrm flipH="1">
            <a:off x="2859088" y="3024188"/>
            <a:ext cx="47625" cy="1631950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53" name="Text Box 345"/>
          <p:cNvSpPr txBox="1">
            <a:spLocks noChangeArrowheads="1"/>
          </p:cNvSpPr>
          <p:nvPr/>
        </p:nvSpPr>
        <p:spPr bwMode="auto">
          <a:xfrm>
            <a:off x="3548063" y="4676775"/>
            <a:ext cx="360362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29663" tIns="14832" rIns="29663" bIns="14832">
            <a:spAutoFit/>
          </a:bodyPr>
          <a:lstStyle/>
          <a:p>
            <a:pPr defTabSz="957263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</a:rPr>
              <a:t>холл</a:t>
            </a:r>
          </a:p>
        </p:txBody>
      </p:sp>
      <p:sp>
        <p:nvSpPr>
          <p:cNvPr id="13454" name="Line 385"/>
          <p:cNvSpPr>
            <a:spLocks noChangeShapeType="1"/>
          </p:cNvSpPr>
          <p:nvPr/>
        </p:nvSpPr>
        <p:spPr bwMode="auto">
          <a:xfrm flipH="1" flipV="1">
            <a:off x="1122363" y="2065338"/>
            <a:ext cx="90487" cy="103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455" name="Rectangle 755"/>
          <p:cNvSpPr>
            <a:spLocks noChangeArrowheads="1"/>
          </p:cNvSpPr>
          <p:nvPr/>
        </p:nvSpPr>
        <p:spPr bwMode="auto">
          <a:xfrm>
            <a:off x="3236913" y="1655763"/>
            <a:ext cx="60325" cy="682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56" name="Rectangle 756"/>
          <p:cNvSpPr>
            <a:spLocks noChangeArrowheads="1"/>
          </p:cNvSpPr>
          <p:nvPr/>
        </p:nvSpPr>
        <p:spPr bwMode="auto">
          <a:xfrm>
            <a:off x="5203825" y="1168400"/>
            <a:ext cx="58738" cy="698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57" name="Rectangle 882"/>
          <p:cNvSpPr>
            <a:spLocks noChangeArrowheads="1"/>
          </p:cNvSpPr>
          <p:nvPr/>
        </p:nvSpPr>
        <p:spPr bwMode="auto">
          <a:xfrm>
            <a:off x="5513388" y="2279650"/>
            <a:ext cx="155575" cy="301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458" name="Группа 1237"/>
          <p:cNvGrpSpPr>
            <a:grpSpLocks/>
          </p:cNvGrpSpPr>
          <p:nvPr/>
        </p:nvGrpSpPr>
        <p:grpSpPr bwMode="auto">
          <a:xfrm>
            <a:off x="871538" y="1079500"/>
            <a:ext cx="127000" cy="50800"/>
            <a:chOff x="9271000" y="4979988"/>
            <a:chExt cx="655638" cy="120650"/>
          </a:xfrm>
        </p:grpSpPr>
        <p:sp>
          <p:nvSpPr>
            <p:cNvPr id="13833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34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459" name="Line 1018"/>
          <p:cNvSpPr>
            <a:spLocks noChangeShapeType="1"/>
          </p:cNvSpPr>
          <p:nvPr/>
        </p:nvSpPr>
        <p:spPr bwMode="auto">
          <a:xfrm rot="5400000" flipV="1">
            <a:off x="5338763" y="2000250"/>
            <a:ext cx="85725" cy="117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461" name="Rectangle 109"/>
          <p:cNvSpPr>
            <a:spLocks noChangeArrowheads="1"/>
          </p:cNvSpPr>
          <p:nvPr/>
        </p:nvSpPr>
        <p:spPr bwMode="auto">
          <a:xfrm rot="5400000">
            <a:off x="5035537" y="2114675"/>
            <a:ext cx="2033587" cy="396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462" name="Group 747"/>
          <p:cNvGrpSpPr>
            <a:grpSpLocks/>
          </p:cNvGrpSpPr>
          <p:nvPr/>
        </p:nvGrpSpPr>
        <p:grpSpPr bwMode="auto">
          <a:xfrm rot="-5400000">
            <a:off x="658019" y="2056606"/>
            <a:ext cx="231775" cy="36513"/>
            <a:chOff x="9194" y="2200"/>
            <a:chExt cx="413" cy="76"/>
          </a:xfrm>
        </p:grpSpPr>
        <p:sp>
          <p:nvSpPr>
            <p:cNvPr id="13824" name="Rectangle 748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25" name="Rectangle 749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468" name="Rectangle 1294"/>
          <p:cNvSpPr>
            <a:spLocks noChangeArrowheads="1"/>
          </p:cNvSpPr>
          <p:nvPr/>
        </p:nvSpPr>
        <p:spPr bwMode="auto">
          <a:xfrm rot="-5400000">
            <a:off x="5957887" y="2244726"/>
            <a:ext cx="17463" cy="809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69" name="Line 1295"/>
          <p:cNvSpPr>
            <a:spLocks noChangeShapeType="1"/>
          </p:cNvSpPr>
          <p:nvPr/>
        </p:nvSpPr>
        <p:spPr bwMode="auto">
          <a:xfrm flipH="1">
            <a:off x="5816600" y="2214563"/>
            <a:ext cx="138113" cy="80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470" name="Rectangle 2125"/>
          <p:cNvSpPr>
            <a:spLocks noChangeArrowheads="1"/>
          </p:cNvSpPr>
          <p:nvPr/>
        </p:nvSpPr>
        <p:spPr bwMode="auto">
          <a:xfrm flipH="1">
            <a:off x="3076575" y="2298700"/>
            <a:ext cx="19050" cy="2492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71" name="Rectangle 2126"/>
          <p:cNvSpPr>
            <a:spLocks noChangeArrowheads="1"/>
          </p:cNvSpPr>
          <p:nvPr/>
        </p:nvSpPr>
        <p:spPr bwMode="auto">
          <a:xfrm>
            <a:off x="777875" y="1952625"/>
            <a:ext cx="376238" cy="17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472" name="Group 2180"/>
          <p:cNvGrpSpPr>
            <a:grpSpLocks/>
          </p:cNvGrpSpPr>
          <p:nvPr/>
        </p:nvGrpSpPr>
        <p:grpSpPr bwMode="auto">
          <a:xfrm>
            <a:off x="1382713" y="1924050"/>
            <a:ext cx="382587" cy="55563"/>
            <a:chOff x="5523" y="4756"/>
            <a:chExt cx="635" cy="53"/>
          </a:xfrm>
        </p:grpSpPr>
        <p:sp>
          <p:nvSpPr>
            <p:cNvPr id="13812" name="Rectangle 2139"/>
            <p:cNvSpPr>
              <a:spLocks noChangeArrowheads="1"/>
            </p:cNvSpPr>
            <p:nvPr/>
          </p:nvSpPr>
          <p:spPr bwMode="auto">
            <a:xfrm rot="10800000">
              <a:off x="5523" y="4786"/>
              <a:ext cx="63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13" name="Rectangle 2140"/>
            <p:cNvSpPr>
              <a:spLocks noChangeArrowheads="1"/>
            </p:cNvSpPr>
            <p:nvPr/>
          </p:nvSpPr>
          <p:spPr bwMode="auto">
            <a:xfrm>
              <a:off x="6135" y="4756"/>
              <a:ext cx="23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73" name="Group 419"/>
          <p:cNvGrpSpPr>
            <a:grpSpLocks/>
          </p:cNvGrpSpPr>
          <p:nvPr/>
        </p:nvGrpSpPr>
        <p:grpSpPr bwMode="auto">
          <a:xfrm rot="5400000">
            <a:off x="1075532" y="2221706"/>
            <a:ext cx="58738" cy="85725"/>
            <a:chOff x="7723" y="6066"/>
            <a:chExt cx="76" cy="128"/>
          </a:xfrm>
        </p:grpSpPr>
        <p:sp>
          <p:nvSpPr>
            <p:cNvPr id="13810" name="Freeform 420"/>
            <p:cNvSpPr>
              <a:spLocks/>
            </p:cNvSpPr>
            <p:nvPr/>
          </p:nvSpPr>
          <p:spPr bwMode="auto">
            <a:xfrm>
              <a:off x="7723" y="6066"/>
              <a:ext cx="76" cy="128"/>
            </a:xfrm>
            <a:custGeom>
              <a:avLst/>
              <a:gdLst>
                <a:gd name="T0" fmla="*/ 0 w 91"/>
                <a:gd name="T1" fmla="*/ 40 h 171"/>
                <a:gd name="T2" fmla="*/ 0 w 91"/>
                <a:gd name="T3" fmla="*/ 7 h 171"/>
                <a:gd name="T4" fmla="*/ 11 w 91"/>
                <a:gd name="T5" fmla="*/ 0 h 171"/>
                <a:gd name="T6" fmla="*/ 18 w 91"/>
                <a:gd name="T7" fmla="*/ 0 h 171"/>
                <a:gd name="T8" fmla="*/ 23 w 91"/>
                <a:gd name="T9" fmla="*/ 0 h 171"/>
                <a:gd name="T10" fmla="*/ 37 w 91"/>
                <a:gd name="T11" fmla="*/ 7 h 171"/>
                <a:gd name="T12" fmla="*/ 37 w 91"/>
                <a:gd name="T13" fmla="*/ 40 h 171"/>
                <a:gd name="T14" fmla="*/ 0 w 91"/>
                <a:gd name="T15" fmla="*/ 40 h 1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"/>
                <a:gd name="T25" fmla="*/ 0 h 171"/>
                <a:gd name="T26" fmla="*/ 91 w 91"/>
                <a:gd name="T27" fmla="*/ 171 h 1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" h="171">
                  <a:moveTo>
                    <a:pt x="0" y="171"/>
                  </a:moveTo>
                  <a:lnTo>
                    <a:pt x="0" y="3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91" y="35"/>
                  </a:lnTo>
                  <a:lnTo>
                    <a:pt x="91" y="171"/>
                  </a:lnTo>
                  <a:lnTo>
                    <a:pt x="0" y="171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11" name="Oval 421"/>
            <p:cNvSpPr>
              <a:spLocks noChangeAspect="1" noChangeArrowheads="1"/>
            </p:cNvSpPr>
            <p:nvPr/>
          </p:nvSpPr>
          <p:spPr bwMode="auto">
            <a:xfrm>
              <a:off x="7737" y="6087"/>
              <a:ext cx="45" cy="4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74" name="Group 711"/>
          <p:cNvGrpSpPr>
            <a:grpSpLocks/>
          </p:cNvGrpSpPr>
          <p:nvPr/>
        </p:nvGrpSpPr>
        <p:grpSpPr bwMode="auto">
          <a:xfrm rot="16200000" flipH="1">
            <a:off x="793750" y="2295526"/>
            <a:ext cx="128587" cy="80962"/>
            <a:chOff x="8321" y="6605"/>
            <a:chExt cx="177" cy="67"/>
          </a:xfrm>
        </p:grpSpPr>
        <p:grpSp>
          <p:nvGrpSpPr>
            <p:cNvPr id="13804" name="Group 369"/>
            <p:cNvGrpSpPr>
              <a:grpSpLocks/>
            </p:cNvGrpSpPr>
            <p:nvPr/>
          </p:nvGrpSpPr>
          <p:grpSpPr bwMode="auto">
            <a:xfrm rot="-5400000">
              <a:off x="8419" y="6594"/>
              <a:ext cx="67" cy="90"/>
              <a:chOff x="8446" y="6125"/>
              <a:chExt cx="67" cy="90"/>
            </a:xfrm>
          </p:grpSpPr>
          <p:sp>
            <p:nvSpPr>
              <p:cNvPr id="13808" name="Rectangle 370"/>
              <p:cNvSpPr>
                <a:spLocks noChangeArrowheads="1"/>
              </p:cNvSpPr>
              <p:nvPr/>
            </p:nvSpPr>
            <p:spPr bwMode="auto">
              <a:xfrm rot="-5400000">
                <a:off x="8439" y="6134"/>
                <a:ext cx="81" cy="6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809" name="Line 371"/>
              <p:cNvSpPr>
                <a:spLocks noChangeShapeType="1"/>
              </p:cNvSpPr>
              <p:nvPr/>
            </p:nvSpPr>
            <p:spPr bwMode="auto">
              <a:xfrm>
                <a:off x="8495" y="6125"/>
                <a:ext cx="0" cy="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805" name="Group 372"/>
            <p:cNvGrpSpPr>
              <a:grpSpLocks/>
            </p:cNvGrpSpPr>
            <p:nvPr/>
          </p:nvGrpSpPr>
          <p:grpSpPr bwMode="auto">
            <a:xfrm rot="-5400000">
              <a:off x="8332" y="6594"/>
              <a:ext cx="67" cy="90"/>
              <a:chOff x="8446" y="6125"/>
              <a:chExt cx="67" cy="90"/>
            </a:xfrm>
          </p:grpSpPr>
          <p:sp>
            <p:nvSpPr>
              <p:cNvPr id="13806" name="Rectangle 373"/>
              <p:cNvSpPr>
                <a:spLocks noChangeArrowheads="1"/>
              </p:cNvSpPr>
              <p:nvPr/>
            </p:nvSpPr>
            <p:spPr bwMode="auto">
              <a:xfrm rot="-5400000">
                <a:off x="8439" y="6134"/>
                <a:ext cx="81" cy="6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807" name="Line 374"/>
              <p:cNvSpPr>
                <a:spLocks noChangeShapeType="1"/>
              </p:cNvSpPr>
              <p:nvPr/>
            </p:nvSpPr>
            <p:spPr bwMode="auto">
              <a:xfrm>
                <a:off x="8495" y="6125"/>
                <a:ext cx="0" cy="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3475" name="Rectangle 2155"/>
          <p:cNvSpPr>
            <a:spLocks noChangeArrowheads="1"/>
          </p:cNvSpPr>
          <p:nvPr/>
        </p:nvSpPr>
        <p:spPr bwMode="auto">
          <a:xfrm rot="10800000" flipH="1">
            <a:off x="3722688" y="2295525"/>
            <a:ext cx="395287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76" name="Rectangle 2156"/>
          <p:cNvSpPr>
            <a:spLocks noChangeArrowheads="1"/>
          </p:cNvSpPr>
          <p:nvPr/>
        </p:nvSpPr>
        <p:spPr bwMode="auto">
          <a:xfrm rot="-5400000">
            <a:off x="5471319" y="2647157"/>
            <a:ext cx="706437" cy="190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77" name="Rectangle 151"/>
          <p:cNvSpPr>
            <a:spLocks noChangeArrowheads="1"/>
          </p:cNvSpPr>
          <p:nvPr/>
        </p:nvSpPr>
        <p:spPr bwMode="auto">
          <a:xfrm>
            <a:off x="4530725" y="3025775"/>
            <a:ext cx="1498600" cy="254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78" name="Rectangle 2164"/>
          <p:cNvSpPr>
            <a:spLocks noChangeArrowheads="1"/>
          </p:cNvSpPr>
          <p:nvPr/>
        </p:nvSpPr>
        <p:spPr bwMode="auto">
          <a:xfrm rot="-5400000">
            <a:off x="2940050" y="3446463"/>
            <a:ext cx="895350" cy="190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79" name="Rectangle 2166" descr="Контурные ромбики"/>
          <p:cNvSpPr>
            <a:spLocks noChangeArrowheads="1"/>
          </p:cNvSpPr>
          <p:nvPr/>
        </p:nvSpPr>
        <p:spPr bwMode="auto">
          <a:xfrm rot="-5400000">
            <a:off x="2870200" y="2787651"/>
            <a:ext cx="39687" cy="398462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0" name="Rectangle 2183"/>
          <p:cNvSpPr>
            <a:spLocks noChangeArrowheads="1"/>
          </p:cNvSpPr>
          <p:nvPr/>
        </p:nvSpPr>
        <p:spPr bwMode="auto">
          <a:xfrm>
            <a:off x="979488" y="2151063"/>
            <a:ext cx="214312" cy="301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1" name="Line 2197"/>
          <p:cNvSpPr>
            <a:spLocks noChangeShapeType="1"/>
          </p:cNvSpPr>
          <p:nvPr/>
        </p:nvSpPr>
        <p:spPr bwMode="auto">
          <a:xfrm flipV="1">
            <a:off x="1100138" y="2792413"/>
            <a:ext cx="60325" cy="138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482" name="Rectangle 2289"/>
          <p:cNvSpPr>
            <a:spLocks noChangeArrowheads="1"/>
          </p:cNvSpPr>
          <p:nvPr/>
        </p:nvSpPr>
        <p:spPr bwMode="auto">
          <a:xfrm rot="10800000">
            <a:off x="2695575" y="2265363"/>
            <a:ext cx="19050" cy="6826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3" name="Rectangle 2817"/>
          <p:cNvSpPr>
            <a:spLocks noChangeArrowheads="1"/>
          </p:cNvSpPr>
          <p:nvPr/>
        </p:nvSpPr>
        <p:spPr bwMode="auto">
          <a:xfrm>
            <a:off x="957263" y="2130425"/>
            <a:ext cx="14287" cy="174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4" name="Rectangle 2821"/>
          <p:cNvSpPr>
            <a:spLocks noChangeArrowheads="1"/>
          </p:cNvSpPr>
          <p:nvPr/>
        </p:nvSpPr>
        <p:spPr bwMode="auto">
          <a:xfrm>
            <a:off x="800100" y="2149475"/>
            <a:ext cx="82550" cy="492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5" name="Rectangle 2822"/>
          <p:cNvSpPr>
            <a:spLocks noChangeArrowheads="1"/>
          </p:cNvSpPr>
          <p:nvPr/>
        </p:nvSpPr>
        <p:spPr bwMode="auto">
          <a:xfrm rot="-5400000">
            <a:off x="862807" y="2470944"/>
            <a:ext cx="623887" cy="158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6" name="Rectangle 948"/>
          <p:cNvSpPr>
            <a:spLocks noChangeArrowheads="1"/>
          </p:cNvSpPr>
          <p:nvPr/>
        </p:nvSpPr>
        <p:spPr bwMode="auto">
          <a:xfrm rot="5400000">
            <a:off x="5260181" y="1945482"/>
            <a:ext cx="17463" cy="444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487" name="Группа 1273"/>
          <p:cNvGrpSpPr>
            <a:grpSpLocks/>
          </p:cNvGrpSpPr>
          <p:nvPr/>
        </p:nvGrpSpPr>
        <p:grpSpPr bwMode="auto">
          <a:xfrm rot="5400000">
            <a:off x="3933825" y="2671763"/>
            <a:ext cx="433388" cy="195262"/>
            <a:chOff x="10645775" y="11577638"/>
            <a:chExt cx="900113" cy="465137"/>
          </a:xfrm>
        </p:grpSpPr>
        <p:sp>
          <p:nvSpPr>
            <p:cNvPr id="13794" name="Rectangle 295"/>
            <p:cNvSpPr>
              <a:spLocks noChangeArrowheads="1"/>
            </p:cNvSpPr>
            <p:nvPr/>
          </p:nvSpPr>
          <p:spPr bwMode="auto">
            <a:xfrm>
              <a:off x="11468100" y="11577638"/>
              <a:ext cx="77788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95" name="Line 296"/>
            <p:cNvSpPr>
              <a:spLocks noChangeShapeType="1"/>
            </p:cNvSpPr>
            <p:nvPr/>
          </p:nvSpPr>
          <p:spPr bwMode="auto">
            <a:xfrm>
              <a:off x="10763250" y="11604625"/>
              <a:ext cx="280988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6" name="Line 297"/>
            <p:cNvSpPr>
              <a:spLocks noChangeShapeType="1"/>
            </p:cNvSpPr>
            <p:nvPr/>
          </p:nvSpPr>
          <p:spPr bwMode="auto">
            <a:xfrm flipV="1">
              <a:off x="11145838" y="11622088"/>
              <a:ext cx="280987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7" name="Line 300"/>
            <p:cNvSpPr>
              <a:spLocks noChangeShapeType="1"/>
            </p:cNvSpPr>
            <p:nvPr/>
          </p:nvSpPr>
          <p:spPr bwMode="auto">
            <a:xfrm flipV="1">
              <a:off x="11172825" y="11891963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8" name="Line 301"/>
            <p:cNvSpPr>
              <a:spLocks noChangeShapeType="1"/>
            </p:cNvSpPr>
            <p:nvPr/>
          </p:nvSpPr>
          <p:spPr bwMode="auto">
            <a:xfrm>
              <a:off x="10760075" y="11888788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9" name="Rectangle 311"/>
            <p:cNvSpPr>
              <a:spLocks noChangeAspect="1" noChangeArrowheads="1"/>
            </p:cNvSpPr>
            <p:nvPr/>
          </p:nvSpPr>
          <p:spPr bwMode="auto">
            <a:xfrm>
              <a:off x="10736263" y="1158081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00" name="Rectangle 312"/>
            <p:cNvSpPr>
              <a:spLocks noChangeAspect="1" noChangeArrowheads="1"/>
            </p:cNvSpPr>
            <p:nvPr/>
          </p:nvSpPr>
          <p:spPr bwMode="auto">
            <a:xfrm>
              <a:off x="11409363" y="1158716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01" name="Rectangle 313"/>
            <p:cNvSpPr>
              <a:spLocks noChangeAspect="1" noChangeArrowheads="1"/>
            </p:cNvSpPr>
            <p:nvPr/>
          </p:nvSpPr>
          <p:spPr bwMode="auto">
            <a:xfrm>
              <a:off x="10736263" y="1186815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02" name="Rectangle 314"/>
            <p:cNvSpPr>
              <a:spLocks noChangeAspect="1" noChangeArrowheads="1"/>
            </p:cNvSpPr>
            <p:nvPr/>
          </p:nvSpPr>
          <p:spPr bwMode="auto">
            <a:xfrm>
              <a:off x="11409363" y="1187450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803" name="Rectangle 289"/>
            <p:cNvSpPr>
              <a:spLocks noChangeArrowheads="1"/>
            </p:cNvSpPr>
            <p:nvPr/>
          </p:nvSpPr>
          <p:spPr bwMode="auto">
            <a:xfrm>
              <a:off x="10645775" y="11583988"/>
              <a:ext cx="80963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488" name="Rectangle 403"/>
          <p:cNvSpPr>
            <a:spLocks noChangeArrowheads="1"/>
          </p:cNvSpPr>
          <p:nvPr/>
        </p:nvSpPr>
        <p:spPr bwMode="auto">
          <a:xfrm rot="16200000" flipV="1">
            <a:off x="4179094" y="1853406"/>
            <a:ext cx="22225" cy="2968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489" name="Rectangle 403"/>
          <p:cNvSpPr>
            <a:spLocks noChangeArrowheads="1"/>
          </p:cNvSpPr>
          <p:nvPr/>
        </p:nvSpPr>
        <p:spPr bwMode="auto">
          <a:xfrm rot="5400000" flipH="1">
            <a:off x="5301457" y="2239169"/>
            <a:ext cx="26987" cy="1301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490" name="Группа 1235"/>
          <p:cNvGrpSpPr>
            <a:grpSpLocks/>
          </p:cNvGrpSpPr>
          <p:nvPr/>
        </p:nvGrpSpPr>
        <p:grpSpPr bwMode="auto">
          <a:xfrm>
            <a:off x="5065713" y="2233613"/>
            <a:ext cx="196850" cy="798512"/>
            <a:chOff x="16159616" y="7388907"/>
            <a:chExt cx="467405" cy="1655307"/>
          </a:xfrm>
        </p:grpSpPr>
        <p:sp>
          <p:nvSpPr>
            <p:cNvPr id="13791" name="Line 444"/>
            <p:cNvSpPr>
              <a:spLocks noChangeShapeType="1"/>
            </p:cNvSpPr>
            <p:nvPr/>
          </p:nvSpPr>
          <p:spPr bwMode="auto">
            <a:xfrm flipH="1" flipV="1">
              <a:off x="16159616" y="7388907"/>
              <a:ext cx="144463" cy="1428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92" name="Rectangle 2199"/>
            <p:cNvSpPr>
              <a:spLocks noChangeArrowheads="1"/>
            </p:cNvSpPr>
            <p:nvPr/>
          </p:nvSpPr>
          <p:spPr bwMode="auto">
            <a:xfrm rot="5400000" flipH="1">
              <a:off x="16414908" y="7350284"/>
              <a:ext cx="45719" cy="3345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93" name="Rectangle 402"/>
            <p:cNvSpPr>
              <a:spLocks noChangeArrowheads="1"/>
            </p:cNvSpPr>
            <p:nvPr/>
          </p:nvSpPr>
          <p:spPr bwMode="auto">
            <a:xfrm>
              <a:off x="16584159" y="7537677"/>
              <a:ext cx="42862" cy="150653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1" name="Группа 1237"/>
          <p:cNvGrpSpPr>
            <a:grpSpLocks/>
          </p:cNvGrpSpPr>
          <p:nvPr/>
        </p:nvGrpSpPr>
        <p:grpSpPr bwMode="auto">
          <a:xfrm>
            <a:off x="1049338" y="1084263"/>
            <a:ext cx="182562" cy="57150"/>
            <a:chOff x="9271000" y="4979988"/>
            <a:chExt cx="655638" cy="120650"/>
          </a:xfrm>
        </p:grpSpPr>
        <p:sp>
          <p:nvSpPr>
            <p:cNvPr id="13789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90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2" name="Группа 1237"/>
          <p:cNvGrpSpPr>
            <a:grpSpLocks/>
          </p:cNvGrpSpPr>
          <p:nvPr/>
        </p:nvGrpSpPr>
        <p:grpSpPr bwMode="auto">
          <a:xfrm>
            <a:off x="1250950" y="1079500"/>
            <a:ext cx="184150" cy="57150"/>
            <a:chOff x="9271000" y="4979988"/>
            <a:chExt cx="655638" cy="120650"/>
          </a:xfrm>
        </p:grpSpPr>
        <p:sp>
          <p:nvSpPr>
            <p:cNvPr id="13787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88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3" name="Группа 1237"/>
          <p:cNvGrpSpPr>
            <a:grpSpLocks/>
          </p:cNvGrpSpPr>
          <p:nvPr/>
        </p:nvGrpSpPr>
        <p:grpSpPr bwMode="auto">
          <a:xfrm>
            <a:off x="1460500" y="1084263"/>
            <a:ext cx="184150" cy="57150"/>
            <a:chOff x="9271000" y="4979988"/>
            <a:chExt cx="655638" cy="120650"/>
          </a:xfrm>
        </p:grpSpPr>
        <p:sp>
          <p:nvSpPr>
            <p:cNvPr id="13785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86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4" name="Группа 1237"/>
          <p:cNvGrpSpPr>
            <a:grpSpLocks/>
          </p:cNvGrpSpPr>
          <p:nvPr/>
        </p:nvGrpSpPr>
        <p:grpSpPr bwMode="auto">
          <a:xfrm>
            <a:off x="1712913" y="1079500"/>
            <a:ext cx="182562" cy="57150"/>
            <a:chOff x="9271000" y="4979988"/>
            <a:chExt cx="655638" cy="120650"/>
          </a:xfrm>
        </p:grpSpPr>
        <p:sp>
          <p:nvSpPr>
            <p:cNvPr id="13783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84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5" name="Группа 1237"/>
          <p:cNvGrpSpPr>
            <a:grpSpLocks/>
          </p:cNvGrpSpPr>
          <p:nvPr/>
        </p:nvGrpSpPr>
        <p:grpSpPr bwMode="auto">
          <a:xfrm>
            <a:off x="1965325" y="1077913"/>
            <a:ext cx="182563" cy="55562"/>
            <a:chOff x="9271000" y="4979988"/>
            <a:chExt cx="655638" cy="120650"/>
          </a:xfrm>
        </p:grpSpPr>
        <p:sp>
          <p:nvSpPr>
            <p:cNvPr id="13781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82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6" name="Группа 1237"/>
          <p:cNvGrpSpPr>
            <a:grpSpLocks/>
          </p:cNvGrpSpPr>
          <p:nvPr/>
        </p:nvGrpSpPr>
        <p:grpSpPr bwMode="auto">
          <a:xfrm>
            <a:off x="2174875" y="1073150"/>
            <a:ext cx="182563" cy="57150"/>
            <a:chOff x="9271000" y="4979988"/>
            <a:chExt cx="655638" cy="120650"/>
          </a:xfrm>
        </p:grpSpPr>
        <p:sp>
          <p:nvSpPr>
            <p:cNvPr id="13779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80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7" name="Группа 1237"/>
          <p:cNvGrpSpPr>
            <a:grpSpLocks/>
          </p:cNvGrpSpPr>
          <p:nvPr/>
        </p:nvGrpSpPr>
        <p:grpSpPr bwMode="auto">
          <a:xfrm>
            <a:off x="2382838" y="1077913"/>
            <a:ext cx="184150" cy="55562"/>
            <a:chOff x="9271000" y="4979988"/>
            <a:chExt cx="655638" cy="120650"/>
          </a:xfrm>
        </p:grpSpPr>
        <p:sp>
          <p:nvSpPr>
            <p:cNvPr id="13777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78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8" name="Группа 1237"/>
          <p:cNvGrpSpPr>
            <a:grpSpLocks/>
          </p:cNvGrpSpPr>
          <p:nvPr/>
        </p:nvGrpSpPr>
        <p:grpSpPr bwMode="auto">
          <a:xfrm>
            <a:off x="2635250" y="1073150"/>
            <a:ext cx="184150" cy="57150"/>
            <a:chOff x="9271000" y="4979988"/>
            <a:chExt cx="655638" cy="120650"/>
          </a:xfrm>
        </p:grpSpPr>
        <p:sp>
          <p:nvSpPr>
            <p:cNvPr id="13775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76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499" name="Группа 1237"/>
          <p:cNvGrpSpPr>
            <a:grpSpLocks/>
          </p:cNvGrpSpPr>
          <p:nvPr/>
        </p:nvGrpSpPr>
        <p:grpSpPr bwMode="auto">
          <a:xfrm>
            <a:off x="4560888" y="1069975"/>
            <a:ext cx="184150" cy="57150"/>
            <a:chOff x="9271000" y="4979988"/>
            <a:chExt cx="655638" cy="120650"/>
          </a:xfrm>
        </p:grpSpPr>
        <p:sp>
          <p:nvSpPr>
            <p:cNvPr id="13773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74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0" name="Группа 1237"/>
          <p:cNvGrpSpPr>
            <a:grpSpLocks/>
          </p:cNvGrpSpPr>
          <p:nvPr/>
        </p:nvGrpSpPr>
        <p:grpSpPr bwMode="auto">
          <a:xfrm>
            <a:off x="2841625" y="1073150"/>
            <a:ext cx="184150" cy="57150"/>
            <a:chOff x="9271000" y="4979988"/>
            <a:chExt cx="655638" cy="120650"/>
          </a:xfrm>
        </p:grpSpPr>
        <p:sp>
          <p:nvSpPr>
            <p:cNvPr id="13771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72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1" name="Группа 1237"/>
          <p:cNvGrpSpPr>
            <a:grpSpLocks/>
          </p:cNvGrpSpPr>
          <p:nvPr/>
        </p:nvGrpSpPr>
        <p:grpSpPr bwMode="auto">
          <a:xfrm>
            <a:off x="4346575" y="1066800"/>
            <a:ext cx="182563" cy="57150"/>
            <a:chOff x="9271000" y="4979988"/>
            <a:chExt cx="655638" cy="120650"/>
          </a:xfrm>
        </p:grpSpPr>
        <p:sp>
          <p:nvSpPr>
            <p:cNvPr id="13769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70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2" name="Группа 1237"/>
          <p:cNvGrpSpPr>
            <a:grpSpLocks/>
          </p:cNvGrpSpPr>
          <p:nvPr/>
        </p:nvGrpSpPr>
        <p:grpSpPr bwMode="auto">
          <a:xfrm>
            <a:off x="4130675" y="1069975"/>
            <a:ext cx="184150" cy="57150"/>
            <a:chOff x="9271000" y="4979988"/>
            <a:chExt cx="655638" cy="120650"/>
          </a:xfrm>
        </p:grpSpPr>
        <p:sp>
          <p:nvSpPr>
            <p:cNvPr id="13767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68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3" name="Группа 1237"/>
          <p:cNvGrpSpPr>
            <a:grpSpLocks/>
          </p:cNvGrpSpPr>
          <p:nvPr/>
        </p:nvGrpSpPr>
        <p:grpSpPr bwMode="auto">
          <a:xfrm>
            <a:off x="3927475" y="1073150"/>
            <a:ext cx="184150" cy="57150"/>
            <a:chOff x="9271000" y="4979988"/>
            <a:chExt cx="655638" cy="120650"/>
          </a:xfrm>
        </p:grpSpPr>
        <p:sp>
          <p:nvSpPr>
            <p:cNvPr id="13765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66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4" name="Группа 1237"/>
          <p:cNvGrpSpPr>
            <a:grpSpLocks/>
          </p:cNvGrpSpPr>
          <p:nvPr/>
        </p:nvGrpSpPr>
        <p:grpSpPr bwMode="auto">
          <a:xfrm>
            <a:off x="3706813" y="1077913"/>
            <a:ext cx="182562" cy="55562"/>
            <a:chOff x="9271000" y="4979988"/>
            <a:chExt cx="655638" cy="120650"/>
          </a:xfrm>
        </p:grpSpPr>
        <p:sp>
          <p:nvSpPr>
            <p:cNvPr id="13763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64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5" name="Группа 1237"/>
          <p:cNvGrpSpPr>
            <a:grpSpLocks/>
          </p:cNvGrpSpPr>
          <p:nvPr/>
        </p:nvGrpSpPr>
        <p:grpSpPr bwMode="auto">
          <a:xfrm>
            <a:off x="3490913" y="1079500"/>
            <a:ext cx="184150" cy="57150"/>
            <a:chOff x="9271000" y="4979988"/>
            <a:chExt cx="655638" cy="120650"/>
          </a:xfrm>
        </p:grpSpPr>
        <p:sp>
          <p:nvSpPr>
            <p:cNvPr id="13761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62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6" name="Группа 1237"/>
          <p:cNvGrpSpPr>
            <a:grpSpLocks/>
          </p:cNvGrpSpPr>
          <p:nvPr/>
        </p:nvGrpSpPr>
        <p:grpSpPr bwMode="auto">
          <a:xfrm>
            <a:off x="3287713" y="1084263"/>
            <a:ext cx="184150" cy="57150"/>
            <a:chOff x="9271000" y="4979988"/>
            <a:chExt cx="655638" cy="120650"/>
          </a:xfrm>
        </p:grpSpPr>
        <p:sp>
          <p:nvSpPr>
            <p:cNvPr id="13759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60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7" name="Группа 1237"/>
          <p:cNvGrpSpPr>
            <a:grpSpLocks/>
          </p:cNvGrpSpPr>
          <p:nvPr/>
        </p:nvGrpSpPr>
        <p:grpSpPr bwMode="auto">
          <a:xfrm>
            <a:off x="3041650" y="1073150"/>
            <a:ext cx="184150" cy="57150"/>
            <a:chOff x="9271000" y="4979988"/>
            <a:chExt cx="655638" cy="120650"/>
          </a:xfrm>
        </p:grpSpPr>
        <p:sp>
          <p:nvSpPr>
            <p:cNvPr id="13757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58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8" name="Группа 1237"/>
          <p:cNvGrpSpPr>
            <a:grpSpLocks/>
          </p:cNvGrpSpPr>
          <p:nvPr/>
        </p:nvGrpSpPr>
        <p:grpSpPr bwMode="auto">
          <a:xfrm>
            <a:off x="4789488" y="1079500"/>
            <a:ext cx="184150" cy="57150"/>
            <a:chOff x="9271000" y="4979988"/>
            <a:chExt cx="655638" cy="120650"/>
          </a:xfrm>
        </p:grpSpPr>
        <p:sp>
          <p:nvSpPr>
            <p:cNvPr id="13755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56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09" name="Группа 1237"/>
          <p:cNvGrpSpPr>
            <a:grpSpLocks/>
          </p:cNvGrpSpPr>
          <p:nvPr/>
        </p:nvGrpSpPr>
        <p:grpSpPr bwMode="auto">
          <a:xfrm>
            <a:off x="5502275" y="1090613"/>
            <a:ext cx="184150" cy="57150"/>
            <a:chOff x="9271000" y="4979988"/>
            <a:chExt cx="655638" cy="120650"/>
          </a:xfrm>
        </p:grpSpPr>
        <p:sp>
          <p:nvSpPr>
            <p:cNvPr id="13753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54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10" name="Группа 1237"/>
          <p:cNvGrpSpPr>
            <a:grpSpLocks/>
          </p:cNvGrpSpPr>
          <p:nvPr/>
        </p:nvGrpSpPr>
        <p:grpSpPr bwMode="auto">
          <a:xfrm>
            <a:off x="5262563" y="1087438"/>
            <a:ext cx="184150" cy="57150"/>
            <a:chOff x="9271000" y="4979988"/>
            <a:chExt cx="655638" cy="120650"/>
          </a:xfrm>
        </p:grpSpPr>
        <p:sp>
          <p:nvSpPr>
            <p:cNvPr id="13751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52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11" name="Группа 1237"/>
          <p:cNvGrpSpPr>
            <a:grpSpLocks/>
          </p:cNvGrpSpPr>
          <p:nvPr/>
        </p:nvGrpSpPr>
        <p:grpSpPr bwMode="auto">
          <a:xfrm>
            <a:off x="5011738" y="1084263"/>
            <a:ext cx="182562" cy="57150"/>
            <a:chOff x="9271000" y="4979988"/>
            <a:chExt cx="655638" cy="120650"/>
          </a:xfrm>
        </p:grpSpPr>
        <p:sp>
          <p:nvSpPr>
            <p:cNvPr id="13749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50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12" name="Группа 1237"/>
          <p:cNvGrpSpPr>
            <a:grpSpLocks/>
          </p:cNvGrpSpPr>
          <p:nvPr/>
        </p:nvGrpSpPr>
        <p:grpSpPr bwMode="auto">
          <a:xfrm>
            <a:off x="5754688" y="1079500"/>
            <a:ext cx="184150" cy="57150"/>
            <a:chOff x="9271000" y="4979988"/>
            <a:chExt cx="655638" cy="120650"/>
          </a:xfrm>
        </p:grpSpPr>
        <p:sp>
          <p:nvSpPr>
            <p:cNvPr id="13747" name="Rectangle 153"/>
            <p:cNvSpPr>
              <a:spLocks noChangeArrowheads="1"/>
            </p:cNvSpPr>
            <p:nvPr/>
          </p:nvSpPr>
          <p:spPr bwMode="auto">
            <a:xfrm>
              <a:off x="9271000" y="5024438"/>
              <a:ext cx="655638" cy="76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48" name="Rectangle 154"/>
            <p:cNvSpPr>
              <a:spLocks noChangeArrowheads="1"/>
            </p:cNvSpPr>
            <p:nvPr/>
          </p:nvSpPr>
          <p:spPr bwMode="auto">
            <a:xfrm>
              <a:off x="9324975" y="4979988"/>
              <a:ext cx="547688" cy="3651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13" name="Группа 1269"/>
          <p:cNvGrpSpPr>
            <a:grpSpLocks/>
          </p:cNvGrpSpPr>
          <p:nvPr/>
        </p:nvGrpSpPr>
        <p:grpSpPr bwMode="auto">
          <a:xfrm>
            <a:off x="828675" y="2955925"/>
            <a:ext cx="1717675" cy="53975"/>
            <a:chOff x="6139089" y="8598127"/>
            <a:chExt cx="4107997" cy="110446"/>
          </a:xfrm>
        </p:grpSpPr>
        <p:grpSp>
          <p:nvGrpSpPr>
            <p:cNvPr id="13726" name="Group 278"/>
            <p:cNvGrpSpPr>
              <a:grpSpLocks/>
            </p:cNvGrpSpPr>
            <p:nvPr/>
          </p:nvGrpSpPr>
          <p:grpSpPr bwMode="auto">
            <a:xfrm rot="10800000">
              <a:off x="8650060" y="8624568"/>
              <a:ext cx="493940" cy="84005"/>
              <a:chOff x="9194" y="2200"/>
              <a:chExt cx="413" cy="72"/>
            </a:xfrm>
          </p:grpSpPr>
          <p:sp>
            <p:nvSpPr>
              <p:cNvPr id="13745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46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  <p:grpSp>
          <p:nvGrpSpPr>
            <p:cNvPr id="13727" name="Group 278"/>
            <p:cNvGrpSpPr>
              <a:grpSpLocks/>
            </p:cNvGrpSpPr>
            <p:nvPr/>
          </p:nvGrpSpPr>
          <p:grpSpPr bwMode="auto">
            <a:xfrm rot="10800000">
              <a:off x="6886574" y="8598127"/>
              <a:ext cx="399597" cy="81416"/>
              <a:chOff x="9194" y="2200"/>
              <a:chExt cx="413" cy="76"/>
            </a:xfrm>
          </p:grpSpPr>
          <p:sp>
            <p:nvSpPr>
              <p:cNvPr id="13743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44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  <p:grpSp>
          <p:nvGrpSpPr>
            <p:cNvPr id="13728" name="Group 278"/>
            <p:cNvGrpSpPr>
              <a:grpSpLocks/>
            </p:cNvGrpSpPr>
            <p:nvPr/>
          </p:nvGrpSpPr>
          <p:grpSpPr bwMode="auto">
            <a:xfrm rot="10800000">
              <a:off x="6139089" y="8605384"/>
              <a:ext cx="399597" cy="81416"/>
              <a:chOff x="9194" y="2200"/>
              <a:chExt cx="413" cy="76"/>
            </a:xfrm>
          </p:grpSpPr>
          <p:sp>
            <p:nvSpPr>
              <p:cNvPr id="13741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42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  <p:grpSp>
          <p:nvGrpSpPr>
            <p:cNvPr id="13729" name="Group 278"/>
            <p:cNvGrpSpPr>
              <a:grpSpLocks/>
            </p:cNvGrpSpPr>
            <p:nvPr/>
          </p:nvGrpSpPr>
          <p:grpSpPr bwMode="auto">
            <a:xfrm rot="10800000">
              <a:off x="8105774" y="8612642"/>
              <a:ext cx="493940" cy="88672"/>
              <a:chOff x="9194" y="2200"/>
              <a:chExt cx="413" cy="76"/>
            </a:xfrm>
          </p:grpSpPr>
          <p:sp>
            <p:nvSpPr>
              <p:cNvPr id="13739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40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  <p:grpSp>
          <p:nvGrpSpPr>
            <p:cNvPr id="13730" name="Group 278"/>
            <p:cNvGrpSpPr>
              <a:grpSpLocks/>
            </p:cNvGrpSpPr>
            <p:nvPr/>
          </p:nvGrpSpPr>
          <p:grpSpPr bwMode="auto">
            <a:xfrm rot="10800000">
              <a:off x="7503432" y="8605385"/>
              <a:ext cx="493940" cy="88672"/>
              <a:chOff x="9194" y="2200"/>
              <a:chExt cx="413" cy="76"/>
            </a:xfrm>
          </p:grpSpPr>
          <p:sp>
            <p:nvSpPr>
              <p:cNvPr id="13737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38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  <p:grpSp>
          <p:nvGrpSpPr>
            <p:cNvPr id="13731" name="Group 278"/>
            <p:cNvGrpSpPr>
              <a:grpSpLocks/>
            </p:cNvGrpSpPr>
            <p:nvPr/>
          </p:nvGrpSpPr>
          <p:grpSpPr bwMode="auto">
            <a:xfrm rot="10800000">
              <a:off x="9847489" y="8612641"/>
              <a:ext cx="399597" cy="81416"/>
              <a:chOff x="9194" y="2200"/>
              <a:chExt cx="413" cy="76"/>
            </a:xfrm>
          </p:grpSpPr>
          <p:sp>
            <p:nvSpPr>
              <p:cNvPr id="13735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36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  <p:grpSp>
          <p:nvGrpSpPr>
            <p:cNvPr id="13732" name="Group 278"/>
            <p:cNvGrpSpPr>
              <a:grpSpLocks/>
            </p:cNvGrpSpPr>
            <p:nvPr/>
          </p:nvGrpSpPr>
          <p:grpSpPr bwMode="auto">
            <a:xfrm rot="10800000">
              <a:off x="9245146" y="8619898"/>
              <a:ext cx="399597" cy="81416"/>
              <a:chOff x="9194" y="2200"/>
              <a:chExt cx="413" cy="76"/>
            </a:xfrm>
          </p:grpSpPr>
          <p:sp>
            <p:nvSpPr>
              <p:cNvPr id="13733" name="Rectangle 279"/>
              <p:cNvSpPr>
                <a:spLocks noChangeArrowheads="1"/>
              </p:cNvSpPr>
              <p:nvPr/>
            </p:nvSpPr>
            <p:spPr bwMode="auto">
              <a:xfrm>
                <a:off x="9194" y="2228"/>
                <a:ext cx="413" cy="4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734" name="Rectangle 280"/>
              <p:cNvSpPr>
                <a:spLocks noChangeArrowheads="1"/>
              </p:cNvSpPr>
              <p:nvPr/>
            </p:nvSpPr>
            <p:spPr bwMode="auto">
              <a:xfrm>
                <a:off x="9228" y="2200"/>
                <a:ext cx="345" cy="2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</p:grpSp>
      </p:grpSp>
      <p:grpSp>
        <p:nvGrpSpPr>
          <p:cNvPr id="13514" name="Группа 1236"/>
          <p:cNvGrpSpPr>
            <a:grpSpLocks/>
          </p:cNvGrpSpPr>
          <p:nvPr/>
        </p:nvGrpSpPr>
        <p:grpSpPr bwMode="auto">
          <a:xfrm>
            <a:off x="4589463" y="2224088"/>
            <a:ext cx="195262" cy="796925"/>
            <a:chOff x="16159616" y="7388907"/>
            <a:chExt cx="467405" cy="1655307"/>
          </a:xfrm>
        </p:grpSpPr>
        <p:sp>
          <p:nvSpPr>
            <p:cNvPr id="13723" name="Line 444"/>
            <p:cNvSpPr>
              <a:spLocks noChangeShapeType="1"/>
            </p:cNvSpPr>
            <p:nvPr/>
          </p:nvSpPr>
          <p:spPr bwMode="auto">
            <a:xfrm flipH="1" flipV="1">
              <a:off x="16159616" y="7388907"/>
              <a:ext cx="144463" cy="1428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4" name="Rectangle 2199"/>
            <p:cNvSpPr>
              <a:spLocks noChangeArrowheads="1"/>
            </p:cNvSpPr>
            <p:nvPr/>
          </p:nvSpPr>
          <p:spPr bwMode="auto">
            <a:xfrm rot="5400000" flipH="1">
              <a:off x="16414908" y="7350284"/>
              <a:ext cx="45719" cy="3345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25" name="Rectangle 402"/>
            <p:cNvSpPr>
              <a:spLocks noChangeArrowheads="1"/>
            </p:cNvSpPr>
            <p:nvPr/>
          </p:nvSpPr>
          <p:spPr bwMode="auto">
            <a:xfrm>
              <a:off x="16584159" y="7537677"/>
              <a:ext cx="42862" cy="150653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15" name="Группа 1240"/>
          <p:cNvGrpSpPr>
            <a:grpSpLocks/>
          </p:cNvGrpSpPr>
          <p:nvPr/>
        </p:nvGrpSpPr>
        <p:grpSpPr bwMode="auto">
          <a:xfrm>
            <a:off x="4829175" y="2241550"/>
            <a:ext cx="195263" cy="796925"/>
            <a:chOff x="16159616" y="7388907"/>
            <a:chExt cx="467405" cy="1655307"/>
          </a:xfrm>
        </p:grpSpPr>
        <p:sp>
          <p:nvSpPr>
            <p:cNvPr id="13720" name="Line 444"/>
            <p:cNvSpPr>
              <a:spLocks noChangeShapeType="1"/>
            </p:cNvSpPr>
            <p:nvPr/>
          </p:nvSpPr>
          <p:spPr bwMode="auto">
            <a:xfrm flipH="1" flipV="1">
              <a:off x="16159616" y="7388907"/>
              <a:ext cx="144463" cy="1428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21" name="Rectangle 2199"/>
            <p:cNvSpPr>
              <a:spLocks noChangeArrowheads="1"/>
            </p:cNvSpPr>
            <p:nvPr/>
          </p:nvSpPr>
          <p:spPr bwMode="auto">
            <a:xfrm rot="5400000" flipH="1">
              <a:off x="16414908" y="7350284"/>
              <a:ext cx="45719" cy="3345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22" name="Rectangle 402"/>
            <p:cNvSpPr>
              <a:spLocks noChangeArrowheads="1"/>
            </p:cNvSpPr>
            <p:nvPr/>
          </p:nvSpPr>
          <p:spPr bwMode="auto">
            <a:xfrm>
              <a:off x="16584159" y="7537677"/>
              <a:ext cx="42862" cy="150653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517" name="Rectangle 403"/>
          <p:cNvSpPr>
            <a:spLocks noChangeArrowheads="1"/>
          </p:cNvSpPr>
          <p:nvPr/>
        </p:nvSpPr>
        <p:spPr bwMode="auto">
          <a:xfrm rot="-5400000" flipH="1" flipV="1">
            <a:off x="4721225" y="1844675"/>
            <a:ext cx="20638" cy="30003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18" name="Rectangle 403"/>
          <p:cNvSpPr>
            <a:spLocks noChangeArrowheads="1"/>
          </p:cNvSpPr>
          <p:nvPr/>
        </p:nvSpPr>
        <p:spPr bwMode="auto">
          <a:xfrm rot="-5400000" flipH="1" flipV="1">
            <a:off x="5123656" y="1926432"/>
            <a:ext cx="22225" cy="1412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519" name="Group 278"/>
          <p:cNvGrpSpPr>
            <a:grpSpLocks/>
          </p:cNvGrpSpPr>
          <p:nvPr/>
        </p:nvGrpSpPr>
        <p:grpSpPr bwMode="auto">
          <a:xfrm rot="10800000">
            <a:off x="4575175" y="3025775"/>
            <a:ext cx="166688" cy="39688"/>
            <a:chOff x="9194" y="2200"/>
            <a:chExt cx="413" cy="76"/>
          </a:xfrm>
        </p:grpSpPr>
        <p:sp>
          <p:nvSpPr>
            <p:cNvPr id="13718" name="Rectangle 279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19" name="Rectangle 280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20" name="Group 278"/>
          <p:cNvGrpSpPr>
            <a:grpSpLocks/>
          </p:cNvGrpSpPr>
          <p:nvPr/>
        </p:nvGrpSpPr>
        <p:grpSpPr bwMode="auto">
          <a:xfrm rot="10800000">
            <a:off x="4808538" y="3022600"/>
            <a:ext cx="166687" cy="39688"/>
            <a:chOff x="9194" y="2200"/>
            <a:chExt cx="413" cy="76"/>
          </a:xfrm>
        </p:grpSpPr>
        <p:sp>
          <p:nvSpPr>
            <p:cNvPr id="13716" name="Rectangle 279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17" name="Rectangle 280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21" name="Group 278"/>
          <p:cNvGrpSpPr>
            <a:grpSpLocks/>
          </p:cNvGrpSpPr>
          <p:nvPr/>
        </p:nvGrpSpPr>
        <p:grpSpPr bwMode="auto">
          <a:xfrm rot="10800000">
            <a:off x="5060950" y="3019425"/>
            <a:ext cx="166688" cy="39688"/>
            <a:chOff x="9194" y="2200"/>
            <a:chExt cx="413" cy="76"/>
          </a:xfrm>
        </p:grpSpPr>
        <p:sp>
          <p:nvSpPr>
            <p:cNvPr id="13714" name="Rectangle 279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15" name="Rectangle 280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522" name="Line 1295"/>
          <p:cNvSpPr>
            <a:spLocks noChangeShapeType="1"/>
          </p:cNvSpPr>
          <p:nvPr/>
        </p:nvSpPr>
        <p:spPr bwMode="auto">
          <a:xfrm flipH="1">
            <a:off x="5383213" y="2238375"/>
            <a:ext cx="138112" cy="8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grpSp>
        <p:nvGrpSpPr>
          <p:cNvPr id="13523" name="Group 278"/>
          <p:cNvGrpSpPr>
            <a:grpSpLocks/>
          </p:cNvGrpSpPr>
          <p:nvPr/>
        </p:nvGrpSpPr>
        <p:grpSpPr bwMode="auto">
          <a:xfrm rot="10800000">
            <a:off x="5688013" y="3030538"/>
            <a:ext cx="168275" cy="38100"/>
            <a:chOff x="9194" y="2200"/>
            <a:chExt cx="413" cy="76"/>
          </a:xfrm>
        </p:grpSpPr>
        <p:sp>
          <p:nvSpPr>
            <p:cNvPr id="13712" name="Rectangle 279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13" name="Rectangle 280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24" name="Group 278"/>
          <p:cNvGrpSpPr>
            <a:grpSpLocks/>
          </p:cNvGrpSpPr>
          <p:nvPr/>
        </p:nvGrpSpPr>
        <p:grpSpPr bwMode="auto">
          <a:xfrm rot="10800000">
            <a:off x="5483225" y="3030538"/>
            <a:ext cx="166688" cy="38100"/>
            <a:chOff x="9194" y="2200"/>
            <a:chExt cx="413" cy="76"/>
          </a:xfrm>
        </p:grpSpPr>
        <p:sp>
          <p:nvSpPr>
            <p:cNvPr id="13710" name="Rectangle 279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11" name="Rectangle 280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25" name="Group 278"/>
          <p:cNvGrpSpPr>
            <a:grpSpLocks/>
          </p:cNvGrpSpPr>
          <p:nvPr/>
        </p:nvGrpSpPr>
        <p:grpSpPr bwMode="auto">
          <a:xfrm rot="10800000">
            <a:off x="5287963" y="3030538"/>
            <a:ext cx="168275" cy="38100"/>
            <a:chOff x="9194" y="2200"/>
            <a:chExt cx="413" cy="76"/>
          </a:xfrm>
        </p:grpSpPr>
        <p:sp>
          <p:nvSpPr>
            <p:cNvPr id="13708" name="Rectangle 279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09" name="Rectangle 280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526" name="Rectangle 2166" descr="Контурные ромбики"/>
          <p:cNvSpPr>
            <a:spLocks noChangeArrowheads="1"/>
          </p:cNvSpPr>
          <p:nvPr/>
        </p:nvSpPr>
        <p:spPr bwMode="auto">
          <a:xfrm rot="-5400000">
            <a:off x="2870994" y="2082007"/>
            <a:ext cx="28575" cy="388937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27" name="Rectangle 2166" descr="Контурные ромбики"/>
          <p:cNvSpPr>
            <a:spLocks noChangeArrowheads="1"/>
          </p:cNvSpPr>
          <p:nvPr/>
        </p:nvSpPr>
        <p:spPr bwMode="auto">
          <a:xfrm rot="-5400000">
            <a:off x="4310062" y="2085976"/>
            <a:ext cx="41275" cy="450850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28" name="Rectangle 2166" descr="Контурные ромбики"/>
          <p:cNvSpPr>
            <a:spLocks noChangeArrowheads="1"/>
          </p:cNvSpPr>
          <p:nvPr/>
        </p:nvSpPr>
        <p:spPr bwMode="auto">
          <a:xfrm rot="-5400000">
            <a:off x="4310062" y="2797176"/>
            <a:ext cx="41275" cy="450850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29" name="Rectangle 2155"/>
          <p:cNvSpPr>
            <a:spLocks noChangeArrowheads="1"/>
          </p:cNvSpPr>
          <p:nvPr/>
        </p:nvSpPr>
        <p:spPr bwMode="auto">
          <a:xfrm rot="10800000" flipH="1">
            <a:off x="3060700" y="2263775"/>
            <a:ext cx="312738" cy="365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30" name="Rectangle 316" descr="Контурные ромбики"/>
          <p:cNvSpPr>
            <a:spLocks noChangeAspect="1" noChangeArrowheads="1"/>
          </p:cNvSpPr>
          <p:nvPr/>
        </p:nvSpPr>
        <p:spPr bwMode="auto">
          <a:xfrm>
            <a:off x="5221288" y="1190625"/>
            <a:ext cx="44450" cy="788988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31" name="Rectangle 316" descr="Контурные ромбики"/>
          <p:cNvSpPr>
            <a:spLocks noChangeAspect="1" noChangeArrowheads="1"/>
          </p:cNvSpPr>
          <p:nvPr/>
        </p:nvSpPr>
        <p:spPr bwMode="auto">
          <a:xfrm>
            <a:off x="3249613" y="1722438"/>
            <a:ext cx="36512" cy="242887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32" name="Rectangle 316" descr="Контурные ромбики"/>
          <p:cNvSpPr>
            <a:spLocks noChangeAspect="1" noChangeArrowheads="1"/>
          </p:cNvSpPr>
          <p:nvPr/>
        </p:nvSpPr>
        <p:spPr bwMode="auto">
          <a:xfrm>
            <a:off x="3259138" y="1158875"/>
            <a:ext cx="34925" cy="242888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33" name="Rectangle 398"/>
          <p:cNvSpPr>
            <a:spLocks noChangeArrowheads="1"/>
          </p:cNvSpPr>
          <p:nvPr/>
        </p:nvSpPr>
        <p:spPr bwMode="auto">
          <a:xfrm flipH="1" flipV="1">
            <a:off x="3324225" y="2984500"/>
            <a:ext cx="531813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534" name="Group 2204"/>
          <p:cNvGrpSpPr>
            <a:grpSpLocks/>
          </p:cNvGrpSpPr>
          <p:nvPr/>
        </p:nvGrpSpPr>
        <p:grpSpPr bwMode="auto">
          <a:xfrm>
            <a:off x="3233738" y="2900363"/>
            <a:ext cx="142875" cy="158750"/>
            <a:chOff x="5368" y="7150"/>
            <a:chExt cx="223" cy="107"/>
          </a:xfrm>
        </p:grpSpPr>
        <p:sp>
          <p:nvSpPr>
            <p:cNvPr id="13706" name="Rectangle 2200"/>
            <p:cNvSpPr>
              <a:spLocks noChangeArrowheads="1"/>
            </p:cNvSpPr>
            <p:nvPr/>
          </p:nvSpPr>
          <p:spPr bwMode="auto">
            <a:xfrm rot="5400000" flipH="1">
              <a:off x="5557" y="7223"/>
              <a:ext cx="23" cy="4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07" name="Line 2202"/>
            <p:cNvSpPr>
              <a:spLocks noChangeShapeType="1"/>
            </p:cNvSpPr>
            <p:nvPr/>
          </p:nvSpPr>
          <p:spPr bwMode="auto">
            <a:xfrm rot="16200000" flipV="1">
              <a:off x="5413" y="7105"/>
              <a:ext cx="91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535" name="Группа 1286"/>
          <p:cNvGrpSpPr>
            <a:grpSpLocks/>
          </p:cNvGrpSpPr>
          <p:nvPr/>
        </p:nvGrpSpPr>
        <p:grpSpPr bwMode="auto">
          <a:xfrm>
            <a:off x="3849688" y="2974975"/>
            <a:ext cx="231775" cy="146050"/>
            <a:chOff x="10645775" y="11577638"/>
            <a:chExt cx="900113" cy="465137"/>
          </a:xfrm>
        </p:grpSpPr>
        <p:sp>
          <p:nvSpPr>
            <p:cNvPr id="13696" name="Rectangle 295"/>
            <p:cNvSpPr>
              <a:spLocks noChangeArrowheads="1"/>
            </p:cNvSpPr>
            <p:nvPr/>
          </p:nvSpPr>
          <p:spPr bwMode="auto">
            <a:xfrm>
              <a:off x="11468100" y="11577638"/>
              <a:ext cx="77788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97" name="Line 296"/>
            <p:cNvSpPr>
              <a:spLocks noChangeShapeType="1"/>
            </p:cNvSpPr>
            <p:nvPr/>
          </p:nvSpPr>
          <p:spPr bwMode="auto">
            <a:xfrm>
              <a:off x="10763250" y="11604625"/>
              <a:ext cx="280988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8" name="Line 297"/>
            <p:cNvSpPr>
              <a:spLocks noChangeShapeType="1"/>
            </p:cNvSpPr>
            <p:nvPr/>
          </p:nvSpPr>
          <p:spPr bwMode="auto">
            <a:xfrm flipV="1">
              <a:off x="11145838" y="11622088"/>
              <a:ext cx="280987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9" name="Line 300"/>
            <p:cNvSpPr>
              <a:spLocks noChangeShapeType="1"/>
            </p:cNvSpPr>
            <p:nvPr/>
          </p:nvSpPr>
          <p:spPr bwMode="auto">
            <a:xfrm flipV="1">
              <a:off x="11172825" y="11891963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0" name="Line 301"/>
            <p:cNvSpPr>
              <a:spLocks noChangeShapeType="1"/>
            </p:cNvSpPr>
            <p:nvPr/>
          </p:nvSpPr>
          <p:spPr bwMode="auto">
            <a:xfrm>
              <a:off x="10760075" y="11888788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01" name="Rectangle 311"/>
            <p:cNvSpPr>
              <a:spLocks noChangeAspect="1" noChangeArrowheads="1"/>
            </p:cNvSpPr>
            <p:nvPr/>
          </p:nvSpPr>
          <p:spPr bwMode="auto">
            <a:xfrm>
              <a:off x="10736263" y="1158081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02" name="Rectangle 312"/>
            <p:cNvSpPr>
              <a:spLocks noChangeAspect="1" noChangeArrowheads="1"/>
            </p:cNvSpPr>
            <p:nvPr/>
          </p:nvSpPr>
          <p:spPr bwMode="auto">
            <a:xfrm>
              <a:off x="11409363" y="1158716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03" name="Rectangle 313"/>
            <p:cNvSpPr>
              <a:spLocks noChangeAspect="1" noChangeArrowheads="1"/>
            </p:cNvSpPr>
            <p:nvPr/>
          </p:nvSpPr>
          <p:spPr bwMode="auto">
            <a:xfrm>
              <a:off x="10736263" y="1186815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04" name="Rectangle 314"/>
            <p:cNvSpPr>
              <a:spLocks noChangeAspect="1" noChangeArrowheads="1"/>
            </p:cNvSpPr>
            <p:nvPr/>
          </p:nvSpPr>
          <p:spPr bwMode="auto">
            <a:xfrm>
              <a:off x="11409363" y="1187450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705" name="Rectangle 289"/>
            <p:cNvSpPr>
              <a:spLocks noChangeArrowheads="1"/>
            </p:cNvSpPr>
            <p:nvPr/>
          </p:nvSpPr>
          <p:spPr bwMode="auto">
            <a:xfrm>
              <a:off x="10645775" y="11583988"/>
              <a:ext cx="80963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36" name="Группа 1297"/>
          <p:cNvGrpSpPr>
            <a:grpSpLocks/>
          </p:cNvGrpSpPr>
          <p:nvPr/>
        </p:nvGrpSpPr>
        <p:grpSpPr bwMode="auto">
          <a:xfrm>
            <a:off x="3352800" y="2290763"/>
            <a:ext cx="376238" cy="223837"/>
            <a:chOff x="10645775" y="11577638"/>
            <a:chExt cx="900113" cy="465137"/>
          </a:xfrm>
        </p:grpSpPr>
        <p:sp>
          <p:nvSpPr>
            <p:cNvPr id="13686" name="Rectangle 295"/>
            <p:cNvSpPr>
              <a:spLocks noChangeArrowheads="1"/>
            </p:cNvSpPr>
            <p:nvPr/>
          </p:nvSpPr>
          <p:spPr bwMode="auto">
            <a:xfrm>
              <a:off x="11468100" y="11577638"/>
              <a:ext cx="77788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87" name="Line 296"/>
            <p:cNvSpPr>
              <a:spLocks noChangeShapeType="1"/>
            </p:cNvSpPr>
            <p:nvPr/>
          </p:nvSpPr>
          <p:spPr bwMode="auto">
            <a:xfrm>
              <a:off x="10763250" y="11604625"/>
              <a:ext cx="280988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8" name="Line 297"/>
            <p:cNvSpPr>
              <a:spLocks noChangeShapeType="1"/>
            </p:cNvSpPr>
            <p:nvPr/>
          </p:nvSpPr>
          <p:spPr bwMode="auto">
            <a:xfrm flipV="1">
              <a:off x="11145838" y="11622088"/>
              <a:ext cx="280987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9" name="Line 300"/>
            <p:cNvSpPr>
              <a:spLocks noChangeShapeType="1"/>
            </p:cNvSpPr>
            <p:nvPr/>
          </p:nvSpPr>
          <p:spPr bwMode="auto">
            <a:xfrm flipV="1">
              <a:off x="11172825" y="11891963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0" name="Line 301"/>
            <p:cNvSpPr>
              <a:spLocks noChangeShapeType="1"/>
            </p:cNvSpPr>
            <p:nvPr/>
          </p:nvSpPr>
          <p:spPr bwMode="auto">
            <a:xfrm>
              <a:off x="10760075" y="11888788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91" name="Rectangle 311"/>
            <p:cNvSpPr>
              <a:spLocks noChangeAspect="1" noChangeArrowheads="1"/>
            </p:cNvSpPr>
            <p:nvPr/>
          </p:nvSpPr>
          <p:spPr bwMode="auto">
            <a:xfrm>
              <a:off x="10736263" y="1158081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92" name="Rectangle 312"/>
            <p:cNvSpPr>
              <a:spLocks noChangeAspect="1" noChangeArrowheads="1"/>
            </p:cNvSpPr>
            <p:nvPr/>
          </p:nvSpPr>
          <p:spPr bwMode="auto">
            <a:xfrm>
              <a:off x="11409363" y="1158716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93" name="Rectangle 313"/>
            <p:cNvSpPr>
              <a:spLocks noChangeAspect="1" noChangeArrowheads="1"/>
            </p:cNvSpPr>
            <p:nvPr/>
          </p:nvSpPr>
          <p:spPr bwMode="auto">
            <a:xfrm>
              <a:off x="10736263" y="1186815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94" name="Rectangle 314"/>
            <p:cNvSpPr>
              <a:spLocks noChangeAspect="1" noChangeArrowheads="1"/>
            </p:cNvSpPr>
            <p:nvPr/>
          </p:nvSpPr>
          <p:spPr bwMode="auto">
            <a:xfrm>
              <a:off x="11409363" y="1187450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95" name="Rectangle 289"/>
            <p:cNvSpPr>
              <a:spLocks noChangeArrowheads="1"/>
            </p:cNvSpPr>
            <p:nvPr/>
          </p:nvSpPr>
          <p:spPr bwMode="auto">
            <a:xfrm>
              <a:off x="10645775" y="11583988"/>
              <a:ext cx="80963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37" name="Группа 1308"/>
          <p:cNvGrpSpPr>
            <a:grpSpLocks/>
          </p:cNvGrpSpPr>
          <p:nvPr/>
        </p:nvGrpSpPr>
        <p:grpSpPr bwMode="auto">
          <a:xfrm rot="-5400000">
            <a:off x="2797176" y="2655887"/>
            <a:ext cx="431800" cy="193675"/>
            <a:chOff x="10645775" y="11577638"/>
            <a:chExt cx="900113" cy="465137"/>
          </a:xfrm>
        </p:grpSpPr>
        <p:sp>
          <p:nvSpPr>
            <p:cNvPr id="13676" name="Rectangle 295"/>
            <p:cNvSpPr>
              <a:spLocks noChangeArrowheads="1"/>
            </p:cNvSpPr>
            <p:nvPr/>
          </p:nvSpPr>
          <p:spPr bwMode="auto">
            <a:xfrm>
              <a:off x="11468100" y="11577638"/>
              <a:ext cx="77788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77" name="Line 296"/>
            <p:cNvSpPr>
              <a:spLocks noChangeShapeType="1"/>
            </p:cNvSpPr>
            <p:nvPr/>
          </p:nvSpPr>
          <p:spPr bwMode="auto">
            <a:xfrm>
              <a:off x="10763250" y="11604625"/>
              <a:ext cx="280988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8" name="Line 297"/>
            <p:cNvSpPr>
              <a:spLocks noChangeShapeType="1"/>
            </p:cNvSpPr>
            <p:nvPr/>
          </p:nvSpPr>
          <p:spPr bwMode="auto">
            <a:xfrm flipV="1">
              <a:off x="11145838" y="11622088"/>
              <a:ext cx="280987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9" name="Line 300"/>
            <p:cNvSpPr>
              <a:spLocks noChangeShapeType="1"/>
            </p:cNvSpPr>
            <p:nvPr/>
          </p:nvSpPr>
          <p:spPr bwMode="auto">
            <a:xfrm flipV="1">
              <a:off x="11172825" y="11891963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0" name="Line 301"/>
            <p:cNvSpPr>
              <a:spLocks noChangeShapeType="1"/>
            </p:cNvSpPr>
            <p:nvPr/>
          </p:nvSpPr>
          <p:spPr bwMode="auto">
            <a:xfrm>
              <a:off x="10760075" y="11888788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81" name="Rectangle 311"/>
            <p:cNvSpPr>
              <a:spLocks noChangeAspect="1" noChangeArrowheads="1"/>
            </p:cNvSpPr>
            <p:nvPr/>
          </p:nvSpPr>
          <p:spPr bwMode="auto">
            <a:xfrm>
              <a:off x="10736263" y="1158081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82" name="Rectangle 312"/>
            <p:cNvSpPr>
              <a:spLocks noChangeAspect="1" noChangeArrowheads="1"/>
            </p:cNvSpPr>
            <p:nvPr/>
          </p:nvSpPr>
          <p:spPr bwMode="auto">
            <a:xfrm>
              <a:off x="11409363" y="1158716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83" name="Rectangle 313"/>
            <p:cNvSpPr>
              <a:spLocks noChangeAspect="1" noChangeArrowheads="1"/>
            </p:cNvSpPr>
            <p:nvPr/>
          </p:nvSpPr>
          <p:spPr bwMode="auto">
            <a:xfrm>
              <a:off x="10736263" y="1186815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84" name="Rectangle 314"/>
            <p:cNvSpPr>
              <a:spLocks noChangeAspect="1" noChangeArrowheads="1"/>
            </p:cNvSpPr>
            <p:nvPr/>
          </p:nvSpPr>
          <p:spPr bwMode="auto">
            <a:xfrm>
              <a:off x="11409363" y="1187450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85" name="Rectangle 289"/>
            <p:cNvSpPr>
              <a:spLocks noChangeArrowheads="1"/>
            </p:cNvSpPr>
            <p:nvPr/>
          </p:nvSpPr>
          <p:spPr bwMode="auto">
            <a:xfrm>
              <a:off x="10645775" y="11583988"/>
              <a:ext cx="80963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38" name="Группа 1319"/>
          <p:cNvGrpSpPr>
            <a:grpSpLocks/>
          </p:cNvGrpSpPr>
          <p:nvPr/>
        </p:nvGrpSpPr>
        <p:grpSpPr bwMode="auto">
          <a:xfrm rot="5400000">
            <a:off x="5084763" y="2065338"/>
            <a:ext cx="301625" cy="149225"/>
            <a:chOff x="10645775" y="11577638"/>
            <a:chExt cx="900113" cy="465137"/>
          </a:xfrm>
        </p:grpSpPr>
        <p:sp>
          <p:nvSpPr>
            <p:cNvPr id="13666" name="Rectangle 295"/>
            <p:cNvSpPr>
              <a:spLocks noChangeArrowheads="1"/>
            </p:cNvSpPr>
            <p:nvPr/>
          </p:nvSpPr>
          <p:spPr bwMode="auto">
            <a:xfrm>
              <a:off x="11468100" y="11577638"/>
              <a:ext cx="77788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67" name="Line 296"/>
            <p:cNvSpPr>
              <a:spLocks noChangeShapeType="1"/>
            </p:cNvSpPr>
            <p:nvPr/>
          </p:nvSpPr>
          <p:spPr bwMode="auto">
            <a:xfrm>
              <a:off x="10763250" y="11604625"/>
              <a:ext cx="280988" cy="1508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8" name="Line 297"/>
            <p:cNvSpPr>
              <a:spLocks noChangeShapeType="1"/>
            </p:cNvSpPr>
            <p:nvPr/>
          </p:nvSpPr>
          <p:spPr bwMode="auto">
            <a:xfrm flipV="1">
              <a:off x="11145838" y="11622088"/>
              <a:ext cx="280987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9" name="Line 300"/>
            <p:cNvSpPr>
              <a:spLocks noChangeShapeType="1"/>
            </p:cNvSpPr>
            <p:nvPr/>
          </p:nvSpPr>
          <p:spPr bwMode="auto">
            <a:xfrm flipV="1">
              <a:off x="11172825" y="11891963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0" name="Line 301"/>
            <p:cNvSpPr>
              <a:spLocks noChangeShapeType="1"/>
            </p:cNvSpPr>
            <p:nvPr/>
          </p:nvSpPr>
          <p:spPr bwMode="auto">
            <a:xfrm>
              <a:off x="10760075" y="11888788"/>
              <a:ext cx="280988" cy="1508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71" name="Rectangle 311"/>
            <p:cNvSpPr>
              <a:spLocks noChangeAspect="1" noChangeArrowheads="1"/>
            </p:cNvSpPr>
            <p:nvPr/>
          </p:nvSpPr>
          <p:spPr bwMode="auto">
            <a:xfrm>
              <a:off x="10736263" y="1158081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72" name="Rectangle 312"/>
            <p:cNvSpPr>
              <a:spLocks noChangeAspect="1" noChangeArrowheads="1"/>
            </p:cNvSpPr>
            <p:nvPr/>
          </p:nvSpPr>
          <p:spPr bwMode="auto">
            <a:xfrm>
              <a:off x="11409363" y="11587163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73" name="Rectangle 313"/>
            <p:cNvSpPr>
              <a:spLocks noChangeAspect="1" noChangeArrowheads="1"/>
            </p:cNvSpPr>
            <p:nvPr/>
          </p:nvSpPr>
          <p:spPr bwMode="auto">
            <a:xfrm>
              <a:off x="10736263" y="1186815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74" name="Rectangle 314"/>
            <p:cNvSpPr>
              <a:spLocks noChangeAspect="1" noChangeArrowheads="1"/>
            </p:cNvSpPr>
            <p:nvPr/>
          </p:nvSpPr>
          <p:spPr bwMode="auto">
            <a:xfrm>
              <a:off x="11409363" y="11874500"/>
              <a:ext cx="58737" cy="539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75" name="Rectangle 289"/>
            <p:cNvSpPr>
              <a:spLocks noChangeArrowheads="1"/>
            </p:cNvSpPr>
            <p:nvPr/>
          </p:nvSpPr>
          <p:spPr bwMode="auto">
            <a:xfrm>
              <a:off x="10645775" y="11583988"/>
              <a:ext cx="80963" cy="3952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39" name="Group 419"/>
          <p:cNvGrpSpPr>
            <a:grpSpLocks/>
          </p:cNvGrpSpPr>
          <p:nvPr/>
        </p:nvGrpSpPr>
        <p:grpSpPr bwMode="auto">
          <a:xfrm rot="5400000">
            <a:off x="5884863" y="2889250"/>
            <a:ext cx="58738" cy="84137"/>
            <a:chOff x="7723" y="6066"/>
            <a:chExt cx="76" cy="128"/>
          </a:xfrm>
        </p:grpSpPr>
        <p:sp>
          <p:nvSpPr>
            <p:cNvPr id="13664" name="Freeform 420"/>
            <p:cNvSpPr>
              <a:spLocks/>
            </p:cNvSpPr>
            <p:nvPr/>
          </p:nvSpPr>
          <p:spPr bwMode="auto">
            <a:xfrm>
              <a:off x="7723" y="6066"/>
              <a:ext cx="76" cy="128"/>
            </a:xfrm>
            <a:custGeom>
              <a:avLst/>
              <a:gdLst>
                <a:gd name="T0" fmla="*/ 0 w 91"/>
                <a:gd name="T1" fmla="*/ 40 h 171"/>
                <a:gd name="T2" fmla="*/ 0 w 91"/>
                <a:gd name="T3" fmla="*/ 7 h 171"/>
                <a:gd name="T4" fmla="*/ 11 w 91"/>
                <a:gd name="T5" fmla="*/ 0 h 171"/>
                <a:gd name="T6" fmla="*/ 18 w 91"/>
                <a:gd name="T7" fmla="*/ 0 h 171"/>
                <a:gd name="T8" fmla="*/ 23 w 91"/>
                <a:gd name="T9" fmla="*/ 0 h 171"/>
                <a:gd name="T10" fmla="*/ 37 w 91"/>
                <a:gd name="T11" fmla="*/ 7 h 171"/>
                <a:gd name="T12" fmla="*/ 37 w 91"/>
                <a:gd name="T13" fmla="*/ 40 h 171"/>
                <a:gd name="T14" fmla="*/ 0 w 91"/>
                <a:gd name="T15" fmla="*/ 40 h 1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"/>
                <a:gd name="T25" fmla="*/ 0 h 171"/>
                <a:gd name="T26" fmla="*/ 91 w 91"/>
                <a:gd name="T27" fmla="*/ 171 h 1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" h="171">
                  <a:moveTo>
                    <a:pt x="0" y="171"/>
                  </a:moveTo>
                  <a:lnTo>
                    <a:pt x="0" y="3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91" y="35"/>
                  </a:lnTo>
                  <a:lnTo>
                    <a:pt x="91" y="171"/>
                  </a:lnTo>
                  <a:lnTo>
                    <a:pt x="0" y="171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5" name="Oval 421"/>
            <p:cNvSpPr>
              <a:spLocks noChangeAspect="1" noChangeArrowheads="1"/>
            </p:cNvSpPr>
            <p:nvPr/>
          </p:nvSpPr>
          <p:spPr bwMode="auto">
            <a:xfrm>
              <a:off x="7737" y="6087"/>
              <a:ext cx="45" cy="4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40" name="Group 419"/>
          <p:cNvGrpSpPr>
            <a:grpSpLocks/>
          </p:cNvGrpSpPr>
          <p:nvPr/>
        </p:nvGrpSpPr>
        <p:grpSpPr bwMode="auto">
          <a:xfrm rot="5400000">
            <a:off x="5878513" y="2778125"/>
            <a:ext cx="58738" cy="84137"/>
            <a:chOff x="7723" y="6066"/>
            <a:chExt cx="76" cy="128"/>
          </a:xfrm>
        </p:grpSpPr>
        <p:sp>
          <p:nvSpPr>
            <p:cNvPr id="13662" name="Freeform 420"/>
            <p:cNvSpPr>
              <a:spLocks/>
            </p:cNvSpPr>
            <p:nvPr/>
          </p:nvSpPr>
          <p:spPr bwMode="auto">
            <a:xfrm>
              <a:off x="7723" y="6066"/>
              <a:ext cx="76" cy="128"/>
            </a:xfrm>
            <a:custGeom>
              <a:avLst/>
              <a:gdLst>
                <a:gd name="T0" fmla="*/ 0 w 91"/>
                <a:gd name="T1" fmla="*/ 40 h 171"/>
                <a:gd name="T2" fmla="*/ 0 w 91"/>
                <a:gd name="T3" fmla="*/ 7 h 171"/>
                <a:gd name="T4" fmla="*/ 11 w 91"/>
                <a:gd name="T5" fmla="*/ 0 h 171"/>
                <a:gd name="T6" fmla="*/ 18 w 91"/>
                <a:gd name="T7" fmla="*/ 0 h 171"/>
                <a:gd name="T8" fmla="*/ 23 w 91"/>
                <a:gd name="T9" fmla="*/ 0 h 171"/>
                <a:gd name="T10" fmla="*/ 37 w 91"/>
                <a:gd name="T11" fmla="*/ 7 h 171"/>
                <a:gd name="T12" fmla="*/ 37 w 91"/>
                <a:gd name="T13" fmla="*/ 40 h 171"/>
                <a:gd name="T14" fmla="*/ 0 w 91"/>
                <a:gd name="T15" fmla="*/ 40 h 1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"/>
                <a:gd name="T25" fmla="*/ 0 h 171"/>
                <a:gd name="T26" fmla="*/ 91 w 91"/>
                <a:gd name="T27" fmla="*/ 171 h 1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" h="171">
                  <a:moveTo>
                    <a:pt x="0" y="171"/>
                  </a:moveTo>
                  <a:lnTo>
                    <a:pt x="0" y="3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91" y="35"/>
                  </a:lnTo>
                  <a:lnTo>
                    <a:pt x="91" y="171"/>
                  </a:lnTo>
                  <a:lnTo>
                    <a:pt x="0" y="171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3" name="Oval 421"/>
            <p:cNvSpPr>
              <a:spLocks noChangeAspect="1" noChangeArrowheads="1"/>
            </p:cNvSpPr>
            <p:nvPr/>
          </p:nvSpPr>
          <p:spPr bwMode="auto">
            <a:xfrm>
              <a:off x="7737" y="6087"/>
              <a:ext cx="45" cy="4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41" name="Group 419"/>
          <p:cNvGrpSpPr>
            <a:grpSpLocks/>
          </p:cNvGrpSpPr>
          <p:nvPr/>
        </p:nvGrpSpPr>
        <p:grpSpPr bwMode="auto">
          <a:xfrm rot="5400000">
            <a:off x="5872957" y="2680494"/>
            <a:ext cx="57150" cy="84137"/>
            <a:chOff x="7723" y="6066"/>
            <a:chExt cx="76" cy="128"/>
          </a:xfrm>
        </p:grpSpPr>
        <p:sp>
          <p:nvSpPr>
            <p:cNvPr id="13660" name="Freeform 420"/>
            <p:cNvSpPr>
              <a:spLocks/>
            </p:cNvSpPr>
            <p:nvPr/>
          </p:nvSpPr>
          <p:spPr bwMode="auto">
            <a:xfrm>
              <a:off x="7723" y="6066"/>
              <a:ext cx="76" cy="128"/>
            </a:xfrm>
            <a:custGeom>
              <a:avLst/>
              <a:gdLst>
                <a:gd name="T0" fmla="*/ 0 w 91"/>
                <a:gd name="T1" fmla="*/ 40 h 171"/>
                <a:gd name="T2" fmla="*/ 0 w 91"/>
                <a:gd name="T3" fmla="*/ 7 h 171"/>
                <a:gd name="T4" fmla="*/ 11 w 91"/>
                <a:gd name="T5" fmla="*/ 0 h 171"/>
                <a:gd name="T6" fmla="*/ 18 w 91"/>
                <a:gd name="T7" fmla="*/ 0 h 171"/>
                <a:gd name="T8" fmla="*/ 23 w 91"/>
                <a:gd name="T9" fmla="*/ 0 h 171"/>
                <a:gd name="T10" fmla="*/ 37 w 91"/>
                <a:gd name="T11" fmla="*/ 7 h 171"/>
                <a:gd name="T12" fmla="*/ 37 w 91"/>
                <a:gd name="T13" fmla="*/ 40 h 171"/>
                <a:gd name="T14" fmla="*/ 0 w 91"/>
                <a:gd name="T15" fmla="*/ 40 h 1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1"/>
                <a:gd name="T25" fmla="*/ 0 h 171"/>
                <a:gd name="T26" fmla="*/ 91 w 91"/>
                <a:gd name="T27" fmla="*/ 171 h 1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1" h="171">
                  <a:moveTo>
                    <a:pt x="0" y="171"/>
                  </a:moveTo>
                  <a:lnTo>
                    <a:pt x="0" y="3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91" y="35"/>
                  </a:lnTo>
                  <a:lnTo>
                    <a:pt x="91" y="171"/>
                  </a:lnTo>
                  <a:lnTo>
                    <a:pt x="0" y="171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61" name="Oval 421"/>
            <p:cNvSpPr>
              <a:spLocks noChangeAspect="1" noChangeArrowheads="1"/>
            </p:cNvSpPr>
            <p:nvPr/>
          </p:nvSpPr>
          <p:spPr bwMode="auto">
            <a:xfrm>
              <a:off x="7737" y="6087"/>
              <a:ext cx="45" cy="4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42" name="Group 711"/>
          <p:cNvGrpSpPr>
            <a:grpSpLocks/>
          </p:cNvGrpSpPr>
          <p:nvPr/>
        </p:nvGrpSpPr>
        <p:grpSpPr bwMode="auto">
          <a:xfrm rot="16200000" flipH="1">
            <a:off x="5815013" y="2425700"/>
            <a:ext cx="128587" cy="80963"/>
            <a:chOff x="8321" y="6605"/>
            <a:chExt cx="177" cy="67"/>
          </a:xfrm>
        </p:grpSpPr>
        <p:grpSp>
          <p:nvGrpSpPr>
            <p:cNvPr id="13654" name="Group 369"/>
            <p:cNvGrpSpPr>
              <a:grpSpLocks/>
            </p:cNvGrpSpPr>
            <p:nvPr/>
          </p:nvGrpSpPr>
          <p:grpSpPr bwMode="auto">
            <a:xfrm rot="-5400000">
              <a:off x="8421" y="6596"/>
              <a:ext cx="67" cy="90"/>
              <a:chOff x="8446" y="6125"/>
              <a:chExt cx="67" cy="90"/>
            </a:xfrm>
          </p:grpSpPr>
          <p:sp>
            <p:nvSpPr>
              <p:cNvPr id="13658" name="Rectangle 370"/>
              <p:cNvSpPr>
                <a:spLocks noChangeArrowheads="1"/>
              </p:cNvSpPr>
              <p:nvPr/>
            </p:nvSpPr>
            <p:spPr bwMode="auto">
              <a:xfrm rot="-5400000">
                <a:off x="8439" y="6134"/>
                <a:ext cx="81" cy="6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659" name="Line 371"/>
              <p:cNvSpPr>
                <a:spLocks noChangeShapeType="1"/>
              </p:cNvSpPr>
              <p:nvPr/>
            </p:nvSpPr>
            <p:spPr bwMode="auto">
              <a:xfrm>
                <a:off x="8495" y="6125"/>
                <a:ext cx="0" cy="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655" name="Group 372"/>
            <p:cNvGrpSpPr>
              <a:grpSpLocks/>
            </p:cNvGrpSpPr>
            <p:nvPr/>
          </p:nvGrpSpPr>
          <p:grpSpPr bwMode="auto">
            <a:xfrm rot="-5400000">
              <a:off x="8334" y="6596"/>
              <a:ext cx="67" cy="90"/>
              <a:chOff x="8446" y="6125"/>
              <a:chExt cx="67" cy="90"/>
            </a:xfrm>
          </p:grpSpPr>
          <p:sp>
            <p:nvSpPr>
              <p:cNvPr id="13656" name="Rectangle 373"/>
              <p:cNvSpPr>
                <a:spLocks noChangeArrowheads="1"/>
              </p:cNvSpPr>
              <p:nvPr/>
            </p:nvSpPr>
            <p:spPr bwMode="auto">
              <a:xfrm rot="-5400000">
                <a:off x="8439" y="6134"/>
                <a:ext cx="81" cy="67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ru-RU" sz="800" b="1">
                  <a:latin typeface="Times New Roman" pitchFamily="18" charset="0"/>
                </a:endParaRPr>
              </a:p>
            </p:txBody>
          </p:sp>
          <p:sp>
            <p:nvSpPr>
              <p:cNvPr id="13657" name="Line 374"/>
              <p:cNvSpPr>
                <a:spLocks noChangeShapeType="1"/>
              </p:cNvSpPr>
              <p:nvPr/>
            </p:nvSpPr>
            <p:spPr bwMode="auto">
              <a:xfrm>
                <a:off x="8495" y="6125"/>
                <a:ext cx="0" cy="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3543" name="Rectangle 2289"/>
          <p:cNvSpPr>
            <a:spLocks noChangeArrowheads="1"/>
          </p:cNvSpPr>
          <p:nvPr/>
        </p:nvSpPr>
        <p:spPr bwMode="auto">
          <a:xfrm rot="10800000">
            <a:off x="5051425" y="1292225"/>
            <a:ext cx="20638" cy="5095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44" name="Rectangle 2289"/>
          <p:cNvSpPr>
            <a:spLocks noChangeArrowheads="1"/>
          </p:cNvSpPr>
          <p:nvPr/>
        </p:nvSpPr>
        <p:spPr bwMode="auto">
          <a:xfrm rot="10800000">
            <a:off x="990600" y="1273175"/>
            <a:ext cx="19050" cy="5111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46" name="Rectangle 2155"/>
          <p:cNvSpPr>
            <a:spLocks noChangeArrowheads="1"/>
          </p:cNvSpPr>
          <p:nvPr/>
        </p:nvSpPr>
        <p:spPr bwMode="auto">
          <a:xfrm rot="10800000" flipH="1">
            <a:off x="2997200" y="3662363"/>
            <a:ext cx="314325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47" name="Rectangle 2289"/>
          <p:cNvSpPr>
            <a:spLocks noChangeArrowheads="1"/>
          </p:cNvSpPr>
          <p:nvPr/>
        </p:nvSpPr>
        <p:spPr bwMode="auto">
          <a:xfrm rot="10800000">
            <a:off x="5641975" y="2547938"/>
            <a:ext cx="19050" cy="4635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48" name="Rectangle 882"/>
          <p:cNvSpPr>
            <a:spLocks noChangeArrowheads="1"/>
          </p:cNvSpPr>
          <p:nvPr/>
        </p:nvSpPr>
        <p:spPr bwMode="auto">
          <a:xfrm>
            <a:off x="5727700" y="2279650"/>
            <a:ext cx="93663" cy="381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49" name="Line 1295"/>
          <p:cNvSpPr>
            <a:spLocks noChangeShapeType="1"/>
          </p:cNvSpPr>
          <p:nvPr/>
        </p:nvSpPr>
        <p:spPr bwMode="auto">
          <a:xfrm flipH="1">
            <a:off x="5657850" y="2224088"/>
            <a:ext cx="138113" cy="79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550" name="Rectangle 316" descr="Контурные ромбики"/>
          <p:cNvSpPr>
            <a:spLocks noChangeAspect="1" noChangeArrowheads="1"/>
          </p:cNvSpPr>
          <p:nvPr/>
        </p:nvSpPr>
        <p:spPr bwMode="auto">
          <a:xfrm flipH="1">
            <a:off x="4167188" y="3033713"/>
            <a:ext cx="28575" cy="2052637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55" name="Скругленный прямоугольник 1387"/>
          <p:cNvSpPr>
            <a:spLocks noChangeArrowheads="1"/>
          </p:cNvSpPr>
          <p:nvPr/>
        </p:nvSpPr>
        <p:spPr bwMode="auto">
          <a:xfrm>
            <a:off x="1682750" y="2301875"/>
            <a:ext cx="525463" cy="395288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pPr algn="ctr" defTabSz="957263"/>
            <a:r>
              <a:rPr lang="ru-RU" sz="800" b="1">
                <a:latin typeface="Times New Roman" pitchFamily="18" charset="0"/>
              </a:rPr>
              <a:t>7</a:t>
            </a:r>
          </a:p>
        </p:txBody>
      </p:sp>
      <p:sp>
        <p:nvSpPr>
          <p:cNvPr id="13556" name="Rectangle 316" descr="Контурные ромбики"/>
          <p:cNvSpPr>
            <a:spLocks noChangeAspect="1" noChangeArrowheads="1"/>
          </p:cNvSpPr>
          <p:nvPr/>
        </p:nvSpPr>
        <p:spPr bwMode="auto">
          <a:xfrm flipH="1">
            <a:off x="2849563" y="4802188"/>
            <a:ext cx="49212" cy="623887"/>
          </a:xfrm>
          <a:prstGeom prst="rect">
            <a:avLst/>
          </a:prstGeom>
          <a:pattFill prst="openDmnd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57" name="Rectangle 400"/>
          <p:cNvSpPr>
            <a:spLocks noChangeArrowheads="1"/>
          </p:cNvSpPr>
          <p:nvPr/>
        </p:nvSpPr>
        <p:spPr bwMode="auto">
          <a:xfrm flipH="1">
            <a:off x="2847975" y="5435600"/>
            <a:ext cx="527050" cy="269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558" name="Group 747"/>
          <p:cNvGrpSpPr>
            <a:grpSpLocks/>
          </p:cNvGrpSpPr>
          <p:nvPr/>
        </p:nvGrpSpPr>
        <p:grpSpPr bwMode="auto">
          <a:xfrm rot="-5400000">
            <a:off x="2767807" y="3294856"/>
            <a:ext cx="233362" cy="34925"/>
            <a:chOff x="9194" y="2200"/>
            <a:chExt cx="413" cy="76"/>
          </a:xfrm>
        </p:grpSpPr>
        <p:sp>
          <p:nvSpPr>
            <p:cNvPr id="13640" name="Rectangle 748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41" name="Rectangle 749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59" name="Group 747"/>
          <p:cNvGrpSpPr>
            <a:grpSpLocks/>
          </p:cNvGrpSpPr>
          <p:nvPr/>
        </p:nvGrpSpPr>
        <p:grpSpPr bwMode="auto">
          <a:xfrm rot="-5400000">
            <a:off x="2767807" y="3634581"/>
            <a:ext cx="233362" cy="34925"/>
            <a:chOff x="9194" y="2200"/>
            <a:chExt cx="413" cy="76"/>
          </a:xfrm>
        </p:grpSpPr>
        <p:sp>
          <p:nvSpPr>
            <p:cNvPr id="13638" name="Rectangle 748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39" name="Rectangle 749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60" name="Group 747"/>
          <p:cNvGrpSpPr>
            <a:grpSpLocks/>
          </p:cNvGrpSpPr>
          <p:nvPr/>
        </p:nvGrpSpPr>
        <p:grpSpPr bwMode="auto">
          <a:xfrm rot="-5400000">
            <a:off x="2760663" y="5202238"/>
            <a:ext cx="231775" cy="34925"/>
            <a:chOff x="9194" y="2200"/>
            <a:chExt cx="413" cy="76"/>
          </a:xfrm>
        </p:grpSpPr>
        <p:sp>
          <p:nvSpPr>
            <p:cNvPr id="13636" name="Rectangle 748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37" name="Rectangle 749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561" name="Rectangle 400"/>
          <p:cNvSpPr>
            <a:spLocks noChangeArrowheads="1"/>
          </p:cNvSpPr>
          <p:nvPr/>
        </p:nvSpPr>
        <p:spPr bwMode="auto">
          <a:xfrm flipH="1">
            <a:off x="3041650" y="4646613"/>
            <a:ext cx="341313" cy="301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62" name="Rectangle 2125"/>
          <p:cNvSpPr>
            <a:spLocks noChangeArrowheads="1"/>
          </p:cNvSpPr>
          <p:nvPr/>
        </p:nvSpPr>
        <p:spPr bwMode="auto">
          <a:xfrm flipH="1">
            <a:off x="3371850" y="4573588"/>
            <a:ext cx="28575" cy="1111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grpSp>
        <p:nvGrpSpPr>
          <p:cNvPr id="13563" name="Group 747"/>
          <p:cNvGrpSpPr>
            <a:grpSpLocks/>
          </p:cNvGrpSpPr>
          <p:nvPr/>
        </p:nvGrpSpPr>
        <p:grpSpPr bwMode="auto">
          <a:xfrm rot="-5400000">
            <a:off x="2759869" y="4394994"/>
            <a:ext cx="233363" cy="34925"/>
            <a:chOff x="9194" y="2200"/>
            <a:chExt cx="413" cy="76"/>
          </a:xfrm>
        </p:grpSpPr>
        <p:sp>
          <p:nvSpPr>
            <p:cNvPr id="13634" name="Rectangle 748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35" name="Rectangle 749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grpSp>
        <p:nvGrpSpPr>
          <p:cNvPr id="13564" name="Group 747"/>
          <p:cNvGrpSpPr>
            <a:grpSpLocks/>
          </p:cNvGrpSpPr>
          <p:nvPr/>
        </p:nvGrpSpPr>
        <p:grpSpPr bwMode="auto">
          <a:xfrm rot="-5400000">
            <a:off x="2795473" y="4043023"/>
            <a:ext cx="233363" cy="34925"/>
            <a:chOff x="9194" y="2200"/>
            <a:chExt cx="413" cy="76"/>
          </a:xfrm>
        </p:grpSpPr>
        <p:sp>
          <p:nvSpPr>
            <p:cNvPr id="13632" name="Rectangle 748"/>
            <p:cNvSpPr>
              <a:spLocks noChangeArrowheads="1"/>
            </p:cNvSpPr>
            <p:nvPr/>
          </p:nvSpPr>
          <p:spPr bwMode="auto">
            <a:xfrm>
              <a:off x="9194" y="2228"/>
              <a:ext cx="413" cy="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33" name="Rectangle 749"/>
            <p:cNvSpPr>
              <a:spLocks noChangeArrowheads="1"/>
            </p:cNvSpPr>
            <p:nvPr/>
          </p:nvSpPr>
          <p:spPr bwMode="auto">
            <a:xfrm>
              <a:off x="9228" y="2200"/>
              <a:ext cx="345" cy="2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  <p:sp>
        <p:nvSpPr>
          <p:cNvPr id="13565" name="Line 1295"/>
          <p:cNvSpPr>
            <a:spLocks noChangeShapeType="1"/>
          </p:cNvSpPr>
          <p:nvPr/>
        </p:nvSpPr>
        <p:spPr bwMode="auto">
          <a:xfrm flipH="1">
            <a:off x="3257550" y="4392613"/>
            <a:ext cx="138113" cy="80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566" name="Line 1295"/>
          <p:cNvSpPr>
            <a:spLocks noChangeShapeType="1"/>
          </p:cNvSpPr>
          <p:nvPr/>
        </p:nvSpPr>
        <p:spPr bwMode="auto">
          <a:xfrm>
            <a:off x="2994025" y="4564063"/>
            <a:ext cx="39688" cy="1111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567" name="Line 1295"/>
          <p:cNvSpPr>
            <a:spLocks noChangeShapeType="1"/>
          </p:cNvSpPr>
          <p:nvPr/>
        </p:nvSpPr>
        <p:spPr bwMode="auto">
          <a:xfrm flipH="1">
            <a:off x="2730500" y="4659313"/>
            <a:ext cx="138113" cy="79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568" name="Rectangle 2289"/>
          <p:cNvSpPr>
            <a:spLocks noChangeArrowheads="1"/>
          </p:cNvSpPr>
          <p:nvPr/>
        </p:nvSpPr>
        <p:spPr bwMode="auto">
          <a:xfrm rot="10800000" flipH="1">
            <a:off x="3373438" y="4675188"/>
            <a:ext cx="19050" cy="8001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69" name="Rectangle 400"/>
          <p:cNvSpPr>
            <a:spLocks noChangeArrowheads="1"/>
          </p:cNvSpPr>
          <p:nvPr/>
        </p:nvSpPr>
        <p:spPr bwMode="auto">
          <a:xfrm flipH="1">
            <a:off x="3025775" y="4959350"/>
            <a:ext cx="341313" cy="28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70" name="Line 1295"/>
          <p:cNvSpPr>
            <a:spLocks noChangeShapeType="1"/>
          </p:cNvSpPr>
          <p:nvPr/>
        </p:nvSpPr>
        <p:spPr bwMode="auto">
          <a:xfrm>
            <a:off x="2994025" y="4867275"/>
            <a:ext cx="39688" cy="1095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lIns="29663" tIns="14832" rIns="29663" bIns="14832"/>
          <a:lstStyle/>
          <a:p>
            <a:endParaRPr lang="ru-RU"/>
          </a:p>
        </p:txBody>
      </p:sp>
      <p:sp>
        <p:nvSpPr>
          <p:cNvPr id="13572" name="Oval 1137"/>
          <p:cNvSpPr>
            <a:spLocks noChangeAspect="1" noChangeArrowheads="1"/>
          </p:cNvSpPr>
          <p:nvPr/>
        </p:nvSpPr>
        <p:spPr bwMode="auto">
          <a:xfrm>
            <a:off x="5881688" y="2540000"/>
            <a:ext cx="120650" cy="1397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73" name="Text Box 1138"/>
          <p:cNvSpPr txBox="1">
            <a:spLocks noChangeArrowheads="1"/>
          </p:cNvSpPr>
          <p:nvPr/>
        </p:nvSpPr>
        <p:spPr bwMode="auto">
          <a:xfrm>
            <a:off x="5889625" y="2562225"/>
            <a:ext cx="1111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9663" tIns="14832" rIns="29663" bIns="14832">
            <a:spAutoFit/>
          </a:bodyPr>
          <a:lstStyle/>
          <a:p>
            <a:pPr defTabSz="957263"/>
            <a:r>
              <a:rPr lang="ru-RU" sz="800" b="1">
                <a:latin typeface="Times New Roman" pitchFamily="18" charset="0"/>
              </a:rPr>
              <a:t>4</a:t>
            </a:r>
          </a:p>
        </p:txBody>
      </p:sp>
      <p:grpSp>
        <p:nvGrpSpPr>
          <p:cNvPr id="14036" name="Group 724"/>
          <p:cNvGrpSpPr>
            <a:grpSpLocks/>
          </p:cNvGrpSpPr>
          <p:nvPr/>
        </p:nvGrpSpPr>
        <p:grpSpPr bwMode="auto">
          <a:xfrm>
            <a:off x="3059113" y="3665538"/>
            <a:ext cx="261937" cy="214312"/>
            <a:chOff x="2247" y="2189"/>
            <a:chExt cx="165" cy="135"/>
          </a:xfrm>
        </p:grpSpPr>
        <p:sp>
          <p:nvSpPr>
            <p:cNvPr id="13628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3629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>
                  <a:latin typeface="Times New Roman" pitchFamily="18" charset="0"/>
                </a:rPr>
                <a:t>5</a:t>
              </a:r>
            </a:p>
          </p:txBody>
        </p:sp>
      </p:grpSp>
      <p:sp>
        <p:nvSpPr>
          <p:cNvPr id="13575" name="Rectangle 459"/>
          <p:cNvSpPr>
            <a:spLocks noChangeArrowheads="1"/>
          </p:cNvSpPr>
          <p:nvPr/>
        </p:nvSpPr>
        <p:spPr bwMode="auto">
          <a:xfrm>
            <a:off x="808038" y="2484438"/>
            <a:ext cx="349250" cy="2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sz="800" b="1">
              <a:latin typeface="Times New Roman" pitchFamily="18" charset="0"/>
            </a:endParaRPr>
          </a:p>
        </p:txBody>
      </p:sp>
      <p:sp>
        <p:nvSpPr>
          <p:cNvPr id="13576" name="Text Box 426"/>
          <p:cNvSpPr txBox="1">
            <a:spLocks noChangeArrowheads="1"/>
          </p:cNvSpPr>
          <p:nvPr/>
        </p:nvSpPr>
        <p:spPr bwMode="auto">
          <a:xfrm>
            <a:off x="2192777" y="322729"/>
            <a:ext cx="5488443" cy="58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9663" tIns="14832" rIns="29663" bIns="14832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План застройки площадки для проведения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Регионального Чемпионата «Профессионалы» 2025 в Волгоградской области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компетенция «Поварское дело»</a:t>
            </a:r>
          </a:p>
        </p:txBody>
      </p:sp>
      <p:grpSp>
        <p:nvGrpSpPr>
          <p:cNvPr id="13865" name="Group 553"/>
          <p:cNvGrpSpPr>
            <a:grpSpLocks/>
          </p:cNvGrpSpPr>
          <p:nvPr/>
        </p:nvGrpSpPr>
        <p:grpSpPr bwMode="auto">
          <a:xfrm>
            <a:off x="1130300" y="2317750"/>
            <a:ext cx="273050" cy="393700"/>
            <a:chOff x="804" y="1360"/>
            <a:chExt cx="168" cy="252"/>
          </a:xfrm>
        </p:grpSpPr>
        <p:sp>
          <p:nvSpPr>
            <p:cNvPr id="13860" name="Rectangle 548"/>
            <p:cNvSpPr>
              <a:spLocks noChangeArrowheads="1"/>
            </p:cNvSpPr>
            <p:nvPr/>
          </p:nvSpPr>
          <p:spPr bwMode="auto">
            <a:xfrm>
              <a:off x="844" y="1360"/>
              <a:ext cx="7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62" name="Text Box 550"/>
            <p:cNvSpPr txBox="1">
              <a:spLocks noChangeArrowheads="1"/>
            </p:cNvSpPr>
            <p:nvPr/>
          </p:nvSpPr>
          <p:spPr bwMode="auto">
            <a:xfrm>
              <a:off x="804" y="1429"/>
              <a:ext cx="16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800" b="1"/>
                <a:t>1</a:t>
              </a:r>
            </a:p>
          </p:txBody>
        </p:sp>
      </p:grpSp>
      <p:grpSp>
        <p:nvGrpSpPr>
          <p:cNvPr id="13866" name="Group 554"/>
          <p:cNvGrpSpPr>
            <a:grpSpLocks/>
          </p:cNvGrpSpPr>
          <p:nvPr/>
        </p:nvGrpSpPr>
        <p:grpSpPr bwMode="auto">
          <a:xfrm>
            <a:off x="1290638" y="2312988"/>
            <a:ext cx="273050" cy="393700"/>
            <a:chOff x="804" y="1360"/>
            <a:chExt cx="168" cy="252"/>
          </a:xfrm>
        </p:grpSpPr>
        <p:sp>
          <p:nvSpPr>
            <p:cNvPr id="13867" name="Rectangle 555"/>
            <p:cNvSpPr>
              <a:spLocks noChangeArrowheads="1"/>
            </p:cNvSpPr>
            <p:nvPr/>
          </p:nvSpPr>
          <p:spPr bwMode="auto">
            <a:xfrm>
              <a:off x="844" y="1360"/>
              <a:ext cx="7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68" name="Text Box 556"/>
            <p:cNvSpPr txBox="1">
              <a:spLocks noChangeArrowheads="1"/>
            </p:cNvSpPr>
            <p:nvPr/>
          </p:nvSpPr>
          <p:spPr bwMode="auto">
            <a:xfrm>
              <a:off x="804" y="1429"/>
              <a:ext cx="16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800" b="1"/>
                <a:t>2</a:t>
              </a:r>
            </a:p>
          </p:txBody>
        </p:sp>
      </p:grpSp>
      <p:grpSp>
        <p:nvGrpSpPr>
          <p:cNvPr id="13869" name="Group 557"/>
          <p:cNvGrpSpPr>
            <a:grpSpLocks/>
          </p:cNvGrpSpPr>
          <p:nvPr/>
        </p:nvGrpSpPr>
        <p:grpSpPr bwMode="auto">
          <a:xfrm>
            <a:off x="1454150" y="2317750"/>
            <a:ext cx="273050" cy="393700"/>
            <a:chOff x="804" y="1360"/>
            <a:chExt cx="168" cy="252"/>
          </a:xfrm>
        </p:grpSpPr>
        <p:sp>
          <p:nvSpPr>
            <p:cNvPr id="13870" name="Rectangle 558"/>
            <p:cNvSpPr>
              <a:spLocks noChangeArrowheads="1"/>
            </p:cNvSpPr>
            <p:nvPr/>
          </p:nvSpPr>
          <p:spPr bwMode="auto">
            <a:xfrm>
              <a:off x="844" y="1360"/>
              <a:ext cx="7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71" name="Text Box 559"/>
            <p:cNvSpPr txBox="1">
              <a:spLocks noChangeArrowheads="1"/>
            </p:cNvSpPr>
            <p:nvPr/>
          </p:nvSpPr>
          <p:spPr bwMode="auto">
            <a:xfrm>
              <a:off x="804" y="1429"/>
              <a:ext cx="16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800" b="1"/>
                <a:t>3</a:t>
              </a:r>
            </a:p>
          </p:txBody>
        </p:sp>
      </p:grpSp>
      <p:grpSp>
        <p:nvGrpSpPr>
          <p:cNvPr id="13872" name="Group 560"/>
          <p:cNvGrpSpPr>
            <a:grpSpLocks/>
          </p:cNvGrpSpPr>
          <p:nvPr/>
        </p:nvGrpSpPr>
        <p:grpSpPr bwMode="auto">
          <a:xfrm>
            <a:off x="2141538" y="2319338"/>
            <a:ext cx="273050" cy="393700"/>
            <a:chOff x="804" y="1360"/>
            <a:chExt cx="168" cy="252"/>
          </a:xfrm>
        </p:grpSpPr>
        <p:sp>
          <p:nvSpPr>
            <p:cNvPr id="13873" name="Rectangle 561"/>
            <p:cNvSpPr>
              <a:spLocks noChangeArrowheads="1"/>
            </p:cNvSpPr>
            <p:nvPr/>
          </p:nvSpPr>
          <p:spPr bwMode="auto">
            <a:xfrm>
              <a:off x="844" y="1360"/>
              <a:ext cx="7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74" name="Text Box 562"/>
            <p:cNvSpPr txBox="1">
              <a:spLocks noChangeArrowheads="1"/>
            </p:cNvSpPr>
            <p:nvPr/>
          </p:nvSpPr>
          <p:spPr bwMode="auto">
            <a:xfrm>
              <a:off x="804" y="1429"/>
              <a:ext cx="16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800" b="1"/>
                <a:t>4</a:t>
              </a:r>
            </a:p>
          </p:txBody>
        </p:sp>
      </p:grpSp>
      <p:grpSp>
        <p:nvGrpSpPr>
          <p:cNvPr id="13875" name="Group 563"/>
          <p:cNvGrpSpPr>
            <a:grpSpLocks/>
          </p:cNvGrpSpPr>
          <p:nvPr/>
        </p:nvGrpSpPr>
        <p:grpSpPr bwMode="auto">
          <a:xfrm>
            <a:off x="2301875" y="2314575"/>
            <a:ext cx="273050" cy="393700"/>
            <a:chOff x="804" y="1360"/>
            <a:chExt cx="168" cy="252"/>
          </a:xfrm>
        </p:grpSpPr>
        <p:sp>
          <p:nvSpPr>
            <p:cNvPr id="13876" name="Rectangle 564"/>
            <p:cNvSpPr>
              <a:spLocks noChangeArrowheads="1"/>
            </p:cNvSpPr>
            <p:nvPr/>
          </p:nvSpPr>
          <p:spPr bwMode="auto">
            <a:xfrm>
              <a:off x="844" y="1360"/>
              <a:ext cx="7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77" name="Text Box 565"/>
            <p:cNvSpPr txBox="1">
              <a:spLocks noChangeArrowheads="1"/>
            </p:cNvSpPr>
            <p:nvPr/>
          </p:nvSpPr>
          <p:spPr bwMode="auto">
            <a:xfrm>
              <a:off x="804" y="1429"/>
              <a:ext cx="16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800" b="1"/>
                <a:t>5</a:t>
              </a:r>
            </a:p>
          </p:txBody>
        </p:sp>
      </p:grpSp>
      <p:grpSp>
        <p:nvGrpSpPr>
          <p:cNvPr id="13878" name="Group 566"/>
          <p:cNvGrpSpPr>
            <a:grpSpLocks/>
          </p:cNvGrpSpPr>
          <p:nvPr/>
        </p:nvGrpSpPr>
        <p:grpSpPr bwMode="auto">
          <a:xfrm>
            <a:off x="2462213" y="2309813"/>
            <a:ext cx="273050" cy="393700"/>
            <a:chOff x="804" y="1360"/>
            <a:chExt cx="168" cy="252"/>
          </a:xfrm>
        </p:grpSpPr>
        <p:sp>
          <p:nvSpPr>
            <p:cNvPr id="13879" name="Rectangle 567"/>
            <p:cNvSpPr>
              <a:spLocks noChangeArrowheads="1"/>
            </p:cNvSpPr>
            <p:nvPr/>
          </p:nvSpPr>
          <p:spPr bwMode="auto">
            <a:xfrm>
              <a:off x="844" y="1360"/>
              <a:ext cx="76" cy="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880" name="Text Box 568"/>
            <p:cNvSpPr txBox="1">
              <a:spLocks noChangeArrowheads="1"/>
            </p:cNvSpPr>
            <p:nvPr/>
          </p:nvSpPr>
          <p:spPr bwMode="auto">
            <a:xfrm>
              <a:off x="804" y="1429"/>
              <a:ext cx="168" cy="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800" b="1"/>
                <a:t>6</a:t>
              </a:r>
            </a:p>
          </p:txBody>
        </p:sp>
      </p:grpSp>
      <p:grpSp>
        <p:nvGrpSpPr>
          <p:cNvPr id="14037" name="Group 725"/>
          <p:cNvGrpSpPr>
            <a:grpSpLocks/>
          </p:cNvGrpSpPr>
          <p:nvPr/>
        </p:nvGrpSpPr>
        <p:grpSpPr bwMode="auto">
          <a:xfrm>
            <a:off x="768350" y="1463675"/>
            <a:ext cx="261938" cy="214313"/>
            <a:chOff x="2247" y="2189"/>
            <a:chExt cx="165" cy="135"/>
          </a:xfrm>
        </p:grpSpPr>
        <p:sp>
          <p:nvSpPr>
            <p:cNvPr id="14038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39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>
                  <a:latin typeface="Times New Roman" pitchFamily="18" charset="0"/>
                </a:rPr>
                <a:t>5</a:t>
              </a:r>
            </a:p>
          </p:txBody>
        </p:sp>
      </p:grpSp>
      <p:grpSp>
        <p:nvGrpSpPr>
          <p:cNvPr id="14040" name="Group 728"/>
          <p:cNvGrpSpPr>
            <a:grpSpLocks/>
          </p:cNvGrpSpPr>
          <p:nvPr/>
        </p:nvGrpSpPr>
        <p:grpSpPr bwMode="auto">
          <a:xfrm>
            <a:off x="868363" y="2268538"/>
            <a:ext cx="261937" cy="214312"/>
            <a:chOff x="2247" y="2189"/>
            <a:chExt cx="165" cy="135"/>
          </a:xfrm>
        </p:grpSpPr>
        <p:sp>
          <p:nvSpPr>
            <p:cNvPr id="14041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42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>
                  <a:latin typeface="Times New Roman" pitchFamily="18" charset="0"/>
                </a:rPr>
                <a:t>4</a:t>
              </a:r>
            </a:p>
          </p:txBody>
        </p:sp>
      </p:grpSp>
      <p:grpSp>
        <p:nvGrpSpPr>
          <p:cNvPr id="14046" name="Group 734"/>
          <p:cNvGrpSpPr>
            <a:grpSpLocks/>
          </p:cNvGrpSpPr>
          <p:nvPr/>
        </p:nvGrpSpPr>
        <p:grpSpPr bwMode="auto">
          <a:xfrm>
            <a:off x="844550" y="2587625"/>
            <a:ext cx="261938" cy="214313"/>
            <a:chOff x="2247" y="2189"/>
            <a:chExt cx="165" cy="135"/>
          </a:xfrm>
        </p:grpSpPr>
        <p:sp>
          <p:nvSpPr>
            <p:cNvPr id="14047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48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>
                  <a:latin typeface="Times New Roman" pitchFamily="18" charset="0"/>
                </a:rPr>
                <a:t>3</a:t>
              </a:r>
            </a:p>
          </p:txBody>
        </p:sp>
      </p:grpSp>
      <p:grpSp>
        <p:nvGrpSpPr>
          <p:cNvPr id="14049" name="Group 737"/>
          <p:cNvGrpSpPr>
            <a:grpSpLocks/>
          </p:cNvGrpSpPr>
          <p:nvPr/>
        </p:nvGrpSpPr>
        <p:grpSpPr bwMode="auto">
          <a:xfrm>
            <a:off x="4751388" y="2551113"/>
            <a:ext cx="261937" cy="214312"/>
            <a:chOff x="2247" y="2189"/>
            <a:chExt cx="165" cy="135"/>
          </a:xfrm>
        </p:grpSpPr>
        <p:sp>
          <p:nvSpPr>
            <p:cNvPr id="14050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51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 dirty="0">
                  <a:latin typeface="Times New Roman" pitchFamily="18" charset="0"/>
                </a:rPr>
                <a:t>1</a:t>
              </a:r>
            </a:p>
          </p:txBody>
        </p:sp>
      </p:grpSp>
      <p:grpSp>
        <p:nvGrpSpPr>
          <p:cNvPr id="14052" name="Group 740"/>
          <p:cNvGrpSpPr>
            <a:grpSpLocks/>
          </p:cNvGrpSpPr>
          <p:nvPr/>
        </p:nvGrpSpPr>
        <p:grpSpPr bwMode="auto">
          <a:xfrm>
            <a:off x="1806575" y="2025650"/>
            <a:ext cx="261938" cy="214313"/>
            <a:chOff x="2247" y="2189"/>
            <a:chExt cx="165" cy="135"/>
          </a:xfrm>
        </p:grpSpPr>
        <p:sp>
          <p:nvSpPr>
            <p:cNvPr id="14053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54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 dirty="0" smtClean="0">
                  <a:latin typeface="Times New Roman" pitchFamily="18" charset="0"/>
                </a:rPr>
                <a:t>2</a:t>
              </a:r>
              <a:endParaRPr lang="ru-RU" sz="800" b="1" dirty="0">
                <a:latin typeface="Times New Roman" pitchFamily="18" charset="0"/>
              </a:endParaRPr>
            </a:p>
          </p:txBody>
        </p:sp>
      </p:grpSp>
      <p:grpSp>
        <p:nvGrpSpPr>
          <p:cNvPr id="14055" name="Group 743"/>
          <p:cNvGrpSpPr>
            <a:grpSpLocks/>
          </p:cNvGrpSpPr>
          <p:nvPr/>
        </p:nvGrpSpPr>
        <p:grpSpPr bwMode="auto">
          <a:xfrm>
            <a:off x="3027363" y="3144846"/>
            <a:ext cx="261937" cy="215900"/>
            <a:chOff x="2247" y="2189"/>
            <a:chExt cx="165" cy="136"/>
          </a:xfrm>
        </p:grpSpPr>
        <p:sp>
          <p:nvSpPr>
            <p:cNvPr id="14056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57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defTabSz="957263"/>
              <a:r>
                <a:rPr lang="ru-RU" sz="800" b="1" dirty="0" smtClean="0">
                  <a:latin typeface="Times New Roman" pitchFamily="18" charset="0"/>
                </a:rPr>
                <a:t>6</a:t>
              </a:r>
              <a:endParaRPr lang="ru-RU" sz="800" b="1" dirty="0">
                <a:latin typeface="Times New Roman" pitchFamily="18" charset="0"/>
              </a:endParaRPr>
            </a:p>
          </p:txBody>
        </p:sp>
      </p:grpSp>
      <p:grpSp>
        <p:nvGrpSpPr>
          <p:cNvPr id="14058" name="Group 746"/>
          <p:cNvGrpSpPr>
            <a:grpSpLocks/>
          </p:cNvGrpSpPr>
          <p:nvPr/>
        </p:nvGrpSpPr>
        <p:grpSpPr bwMode="auto">
          <a:xfrm>
            <a:off x="3016250" y="4092575"/>
            <a:ext cx="261938" cy="214313"/>
            <a:chOff x="2247" y="2189"/>
            <a:chExt cx="165" cy="135"/>
          </a:xfrm>
        </p:grpSpPr>
        <p:sp>
          <p:nvSpPr>
            <p:cNvPr id="14059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60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 dirty="0" smtClean="0">
                  <a:latin typeface="Times New Roman" pitchFamily="18" charset="0"/>
                </a:rPr>
                <a:t>8</a:t>
              </a:r>
              <a:endParaRPr lang="ru-RU" sz="800" b="1" dirty="0">
                <a:latin typeface="Times New Roman" pitchFamily="18" charset="0"/>
              </a:endParaRPr>
            </a:p>
          </p:txBody>
        </p:sp>
      </p:grpSp>
      <p:grpSp>
        <p:nvGrpSpPr>
          <p:cNvPr id="14064" name="Group 752"/>
          <p:cNvGrpSpPr>
            <a:grpSpLocks/>
          </p:cNvGrpSpPr>
          <p:nvPr/>
        </p:nvGrpSpPr>
        <p:grpSpPr bwMode="auto">
          <a:xfrm>
            <a:off x="2708275" y="2590800"/>
            <a:ext cx="261938" cy="214313"/>
            <a:chOff x="2247" y="2189"/>
            <a:chExt cx="165" cy="135"/>
          </a:xfrm>
        </p:grpSpPr>
        <p:sp>
          <p:nvSpPr>
            <p:cNvPr id="14065" name="Oval 1140"/>
            <p:cNvSpPr>
              <a:spLocks noChangeAspect="1" noChangeArrowheads="1"/>
            </p:cNvSpPr>
            <p:nvPr/>
          </p:nvSpPr>
          <p:spPr bwMode="auto">
            <a:xfrm>
              <a:off x="2284" y="2217"/>
              <a:ext cx="92" cy="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14066" name="Text Box 1141"/>
            <p:cNvSpPr txBox="1">
              <a:spLocks noChangeArrowheads="1"/>
            </p:cNvSpPr>
            <p:nvPr/>
          </p:nvSpPr>
          <p:spPr bwMode="auto">
            <a:xfrm>
              <a:off x="2247" y="2189"/>
              <a:ext cx="16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57263"/>
              <a:r>
                <a:rPr lang="ru-RU" sz="800" b="1">
                  <a:latin typeface="Times New Roman" pitchFamily="18" charset="0"/>
                </a:rPr>
                <a:t>7</a:t>
              </a:r>
            </a:p>
          </p:txBody>
        </p:sp>
      </p:grpSp>
      <p:grpSp>
        <p:nvGrpSpPr>
          <p:cNvPr id="496" name="Группа 1236"/>
          <p:cNvGrpSpPr>
            <a:grpSpLocks/>
          </p:cNvGrpSpPr>
          <p:nvPr/>
        </p:nvGrpSpPr>
        <p:grpSpPr bwMode="auto">
          <a:xfrm>
            <a:off x="4741863" y="2376488"/>
            <a:ext cx="195262" cy="796925"/>
            <a:chOff x="16159616" y="7388907"/>
            <a:chExt cx="467405" cy="1655307"/>
          </a:xfrm>
        </p:grpSpPr>
        <p:sp>
          <p:nvSpPr>
            <p:cNvPr id="497" name="Line 444"/>
            <p:cNvSpPr>
              <a:spLocks noChangeShapeType="1"/>
            </p:cNvSpPr>
            <p:nvPr/>
          </p:nvSpPr>
          <p:spPr bwMode="auto">
            <a:xfrm flipH="1" flipV="1">
              <a:off x="16159616" y="7388907"/>
              <a:ext cx="144463" cy="1428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8" name="Rectangle 2199"/>
            <p:cNvSpPr>
              <a:spLocks noChangeArrowheads="1"/>
            </p:cNvSpPr>
            <p:nvPr/>
          </p:nvSpPr>
          <p:spPr bwMode="auto">
            <a:xfrm rot="5400000" flipH="1">
              <a:off x="16414908" y="7350284"/>
              <a:ext cx="45719" cy="33451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  <p:sp>
          <p:nvSpPr>
            <p:cNvPr id="499" name="Rectangle 402"/>
            <p:cNvSpPr>
              <a:spLocks noChangeArrowheads="1"/>
            </p:cNvSpPr>
            <p:nvPr/>
          </p:nvSpPr>
          <p:spPr bwMode="auto">
            <a:xfrm>
              <a:off x="16584159" y="7537677"/>
              <a:ext cx="42862" cy="150653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800" b="1"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ChangeArrowheads="1"/>
          </p:cNvSpPr>
          <p:nvPr/>
        </p:nvSpPr>
        <p:spPr bwMode="auto">
          <a:xfrm>
            <a:off x="234950" y="57150"/>
            <a:ext cx="9607550" cy="67405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29663" tIns="14832" rIns="29663" bIns="14832" anchor="ctr"/>
          <a:lstStyle/>
          <a:p>
            <a:endParaRPr lang="ru-RU" dirty="0"/>
          </a:p>
        </p:txBody>
      </p:sp>
      <p:sp>
        <p:nvSpPr>
          <p:cNvPr id="13434" name="Rectangle 2787"/>
          <p:cNvSpPr>
            <a:spLocks noChangeArrowheads="1"/>
          </p:cNvSpPr>
          <p:nvPr/>
        </p:nvSpPr>
        <p:spPr bwMode="auto">
          <a:xfrm>
            <a:off x="9355138" y="6656388"/>
            <a:ext cx="603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9663" tIns="14832" rIns="29663" bIns="14832">
            <a:spAutoFit/>
          </a:bodyPr>
          <a:lstStyle/>
          <a:p>
            <a:pPr defTabSz="957263"/>
            <a:endParaRPr lang="ru-RU"/>
          </a:p>
        </p:txBody>
      </p:sp>
      <p:sp>
        <p:nvSpPr>
          <p:cNvPr id="13868" name="Text Box 556"/>
          <p:cNvSpPr txBox="1">
            <a:spLocks noChangeArrowheads="1"/>
          </p:cNvSpPr>
          <p:nvPr/>
        </p:nvSpPr>
        <p:spPr bwMode="auto">
          <a:xfrm>
            <a:off x="1107758" y="2309469"/>
            <a:ext cx="273050" cy="21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800" b="1" dirty="0"/>
          </a:p>
        </p:txBody>
      </p:sp>
      <p:sp>
        <p:nvSpPr>
          <p:cNvPr id="381" name="Прямоугольник 380"/>
          <p:cNvSpPr/>
          <p:nvPr/>
        </p:nvSpPr>
        <p:spPr bwMode="auto">
          <a:xfrm>
            <a:off x="1144988" y="1423284"/>
            <a:ext cx="8444286" cy="331569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2952750"/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defTabSz="2952750"/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2" name="TextBox 381"/>
          <p:cNvSpPr txBox="1"/>
          <p:nvPr/>
        </p:nvSpPr>
        <p:spPr>
          <a:xfrm rot="16200000">
            <a:off x="816033" y="2957885"/>
            <a:ext cx="38664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7,27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3" name="TextBox 382"/>
          <p:cNvSpPr txBox="1"/>
          <p:nvPr/>
        </p:nvSpPr>
        <p:spPr>
          <a:xfrm>
            <a:off x="4810539" y="1248354"/>
            <a:ext cx="4443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21,94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7" name="Блок-схема: процесс 386"/>
          <p:cNvSpPr/>
          <p:nvPr/>
        </p:nvSpPr>
        <p:spPr bwMode="auto">
          <a:xfrm>
            <a:off x="1391478" y="1812897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3" name="Блок-схема: процесс 392"/>
          <p:cNvSpPr/>
          <p:nvPr/>
        </p:nvSpPr>
        <p:spPr bwMode="auto">
          <a:xfrm>
            <a:off x="2488757" y="1844703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4" name="Блок-схема: процесс 393"/>
          <p:cNvSpPr/>
          <p:nvPr/>
        </p:nvSpPr>
        <p:spPr bwMode="auto">
          <a:xfrm>
            <a:off x="3539656" y="1838076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7" name="Блок-схема: процесс 396"/>
          <p:cNvSpPr/>
          <p:nvPr/>
        </p:nvSpPr>
        <p:spPr bwMode="auto">
          <a:xfrm>
            <a:off x="4558748" y="1839401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8" name="Блок-схема: процесс 397"/>
          <p:cNvSpPr/>
          <p:nvPr/>
        </p:nvSpPr>
        <p:spPr bwMode="auto">
          <a:xfrm>
            <a:off x="6428629" y="1856629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9" name="Блок-схема: процесс 398"/>
          <p:cNvSpPr/>
          <p:nvPr/>
        </p:nvSpPr>
        <p:spPr bwMode="auto">
          <a:xfrm>
            <a:off x="7423867" y="1794344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0" name="Блок-схема: процесс 399"/>
          <p:cNvSpPr/>
          <p:nvPr/>
        </p:nvSpPr>
        <p:spPr bwMode="auto">
          <a:xfrm>
            <a:off x="8347544" y="1763864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1" name="Блок-схема: процесс 400"/>
          <p:cNvSpPr/>
          <p:nvPr/>
        </p:nvSpPr>
        <p:spPr bwMode="auto">
          <a:xfrm>
            <a:off x="9295074" y="1733384"/>
            <a:ext cx="45719" cy="2608028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2" name="Блок-схема: процесс 401"/>
          <p:cNvSpPr/>
          <p:nvPr/>
        </p:nvSpPr>
        <p:spPr bwMode="auto">
          <a:xfrm>
            <a:off x="4746929" y="1685677"/>
            <a:ext cx="1645920" cy="2711395"/>
          </a:xfrm>
          <a:prstGeom prst="flowChartProcess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3" name="Блок-схема: процесс 402"/>
          <p:cNvSpPr/>
          <p:nvPr/>
        </p:nvSpPr>
        <p:spPr bwMode="auto">
          <a:xfrm flipH="1">
            <a:off x="1089327" y="4905956"/>
            <a:ext cx="45719" cy="246490"/>
          </a:xfrm>
          <a:prstGeom prst="flowChart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4" name="TextBox 403"/>
          <p:cNvSpPr txBox="1"/>
          <p:nvPr/>
        </p:nvSpPr>
        <p:spPr>
          <a:xfrm>
            <a:off x="1248355" y="4882100"/>
            <a:ext cx="1113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Технологические перегородки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5" name="Блок-схема: процесс 404"/>
          <p:cNvSpPr/>
          <p:nvPr/>
        </p:nvSpPr>
        <p:spPr bwMode="auto">
          <a:xfrm>
            <a:off x="1009817" y="5247861"/>
            <a:ext cx="294198" cy="286247"/>
          </a:xfrm>
          <a:prstGeom prst="flowChartProcess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6" name="TextBox 405"/>
          <p:cNvSpPr txBox="1"/>
          <p:nvPr/>
        </p:nvSpPr>
        <p:spPr>
          <a:xfrm>
            <a:off x="1327867" y="5279666"/>
            <a:ext cx="6976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Общая зона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7" name="Блок-схема: процесс 406"/>
          <p:cNvSpPr/>
          <p:nvPr/>
        </p:nvSpPr>
        <p:spPr bwMode="auto">
          <a:xfrm>
            <a:off x="1478944" y="4055165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8" name="Блок-схема: процесс 407"/>
          <p:cNvSpPr/>
          <p:nvPr/>
        </p:nvSpPr>
        <p:spPr bwMode="auto">
          <a:xfrm>
            <a:off x="2561645" y="4040587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9" name="Блок-схема: процесс 408"/>
          <p:cNvSpPr/>
          <p:nvPr/>
        </p:nvSpPr>
        <p:spPr bwMode="auto">
          <a:xfrm>
            <a:off x="1473642" y="3684103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0" name="Блок-схема: процесс 409"/>
          <p:cNvSpPr/>
          <p:nvPr/>
        </p:nvSpPr>
        <p:spPr bwMode="auto">
          <a:xfrm>
            <a:off x="2087218" y="4043238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1" name="Блок-схема: процесс 410"/>
          <p:cNvSpPr/>
          <p:nvPr/>
        </p:nvSpPr>
        <p:spPr bwMode="auto">
          <a:xfrm>
            <a:off x="6493565" y="4052514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3" name="Блок-схема: процесс 412"/>
          <p:cNvSpPr/>
          <p:nvPr/>
        </p:nvSpPr>
        <p:spPr bwMode="auto">
          <a:xfrm>
            <a:off x="4158533" y="4079019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4" name="Блок-схема: процесс 413"/>
          <p:cNvSpPr/>
          <p:nvPr/>
        </p:nvSpPr>
        <p:spPr bwMode="auto">
          <a:xfrm>
            <a:off x="3611218" y="3674829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5" name="Блок-схема: процесс 414"/>
          <p:cNvSpPr/>
          <p:nvPr/>
        </p:nvSpPr>
        <p:spPr bwMode="auto">
          <a:xfrm>
            <a:off x="3612543" y="4033961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6" name="Блок-схема: процесс 415"/>
          <p:cNvSpPr/>
          <p:nvPr/>
        </p:nvSpPr>
        <p:spPr bwMode="auto">
          <a:xfrm>
            <a:off x="3120887" y="4051189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7" name="Блок-схема: процесс 416"/>
          <p:cNvSpPr/>
          <p:nvPr/>
        </p:nvSpPr>
        <p:spPr bwMode="auto">
          <a:xfrm>
            <a:off x="2565621" y="3654949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8" name="Блок-схема: процесс 417"/>
          <p:cNvSpPr/>
          <p:nvPr/>
        </p:nvSpPr>
        <p:spPr bwMode="auto">
          <a:xfrm>
            <a:off x="7471576" y="3654950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9" name="Блок-схема: процесс 418"/>
          <p:cNvSpPr/>
          <p:nvPr/>
        </p:nvSpPr>
        <p:spPr bwMode="auto">
          <a:xfrm>
            <a:off x="7957931" y="4006131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0" name="Блок-схема: процесс 419"/>
          <p:cNvSpPr/>
          <p:nvPr/>
        </p:nvSpPr>
        <p:spPr bwMode="auto">
          <a:xfrm>
            <a:off x="7498081" y="4047214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1" name="Блок-схема: процесс 420"/>
          <p:cNvSpPr/>
          <p:nvPr/>
        </p:nvSpPr>
        <p:spPr bwMode="auto">
          <a:xfrm>
            <a:off x="7038230" y="4024685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2" name="Блок-схема: процесс 421"/>
          <p:cNvSpPr/>
          <p:nvPr/>
        </p:nvSpPr>
        <p:spPr bwMode="auto">
          <a:xfrm>
            <a:off x="6498866" y="3636397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3" name="Блок-схема: процесс 422"/>
          <p:cNvSpPr/>
          <p:nvPr/>
        </p:nvSpPr>
        <p:spPr bwMode="auto">
          <a:xfrm>
            <a:off x="8902811" y="3973002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4" name="Блок-схема: процесс 423"/>
          <p:cNvSpPr/>
          <p:nvPr/>
        </p:nvSpPr>
        <p:spPr bwMode="auto">
          <a:xfrm>
            <a:off x="8395253" y="3584713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5" name="Блок-схема: процесс 424"/>
          <p:cNvSpPr/>
          <p:nvPr/>
        </p:nvSpPr>
        <p:spPr bwMode="auto">
          <a:xfrm>
            <a:off x="8412480" y="4015408"/>
            <a:ext cx="365761" cy="35780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6" name="Блок-схема: процесс 425"/>
          <p:cNvSpPr/>
          <p:nvPr/>
        </p:nvSpPr>
        <p:spPr bwMode="auto">
          <a:xfrm>
            <a:off x="1009816" y="5618922"/>
            <a:ext cx="278295" cy="24118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7" name="TextBox 426"/>
          <p:cNvSpPr txBox="1"/>
          <p:nvPr/>
        </p:nvSpPr>
        <p:spPr>
          <a:xfrm>
            <a:off x="1256306" y="5645427"/>
            <a:ext cx="12458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Стол производственный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8" name="Скругленный прямоугольник 427"/>
          <p:cNvSpPr/>
          <p:nvPr/>
        </p:nvSpPr>
        <p:spPr bwMode="auto">
          <a:xfrm>
            <a:off x="1486895" y="2091193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2" name="Скругленный прямоугольник 431"/>
          <p:cNvSpPr/>
          <p:nvPr/>
        </p:nvSpPr>
        <p:spPr bwMode="auto">
          <a:xfrm>
            <a:off x="1017767" y="5913121"/>
            <a:ext cx="270343" cy="27299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3" name="Скругленный прямоугольник 432"/>
          <p:cNvSpPr/>
          <p:nvPr/>
        </p:nvSpPr>
        <p:spPr bwMode="auto">
          <a:xfrm>
            <a:off x="2543092" y="2129626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4" name="Скругленный прямоугольник 433"/>
          <p:cNvSpPr/>
          <p:nvPr/>
        </p:nvSpPr>
        <p:spPr bwMode="auto">
          <a:xfrm>
            <a:off x="3609893" y="2162754"/>
            <a:ext cx="413467" cy="62020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5" name="Скругленный прямоугольник 434"/>
          <p:cNvSpPr/>
          <p:nvPr/>
        </p:nvSpPr>
        <p:spPr bwMode="auto">
          <a:xfrm>
            <a:off x="6473689" y="2124325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6" name="Скругленный прямоугольник 435"/>
          <p:cNvSpPr/>
          <p:nvPr/>
        </p:nvSpPr>
        <p:spPr bwMode="auto">
          <a:xfrm>
            <a:off x="7500730" y="2133601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7" name="Скругленный прямоугольник 436"/>
          <p:cNvSpPr/>
          <p:nvPr/>
        </p:nvSpPr>
        <p:spPr bwMode="auto">
          <a:xfrm>
            <a:off x="8416456" y="2126973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8" name="Скругленный прямоугольник 437"/>
          <p:cNvSpPr/>
          <p:nvPr/>
        </p:nvSpPr>
        <p:spPr bwMode="auto">
          <a:xfrm>
            <a:off x="1464366" y="2879699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9" name="Скругленный прямоугольник 438"/>
          <p:cNvSpPr/>
          <p:nvPr/>
        </p:nvSpPr>
        <p:spPr bwMode="auto">
          <a:xfrm>
            <a:off x="2555019" y="2928732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0" name="Скругленный прямоугольник 439"/>
          <p:cNvSpPr/>
          <p:nvPr/>
        </p:nvSpPr>
        <p:spPr bwMode="auto">
          <a:xfrm>
            <a:off x="3613868" y="2886323"/>
            <a:ext cx="369735" cy="703691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1" name="Скругленный прямоугольник 440"/>
          <p:cNvSpPr/>
          <p:nvPr/>
        </p:nvSpPr>
        <p:spPr bwMode="auto">
          <a:xfrm>
            <a:off x="6485614" y="2891625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2" name="Скругленный прямоугольник 441"/>
          <p:cNvSpPr/>
          <p:nvPr/>
        </p:nvSpPr>
        <p:spPr bwMode="auto">
          <a:xfrm>
            <a:off x="7488804" y="2908854"/>
            <a:ext cx="445273" cy="68381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3" name="Скругленный прямоугольник 442"/>
          <p:cNvSpPr/>
          <p:nvPr/>
        </p:nvSpPr>
        <p:spPr bwMode="auto">
          <a:xfrm>
            <a:off x="8412480" y="2934031"/>
            <a:ext cx="445273" cy="6043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46" name="Прямая соединительная линия 445"/>
          <p:cNvCxnSpPr>
            <a:stCxn id="438" idx="0"/>
            <a:endCxn id="438" idx="2"/>
          </p:cNvCxnSpPr>
          <p:nvPr/>
        </p:nvCxnSpPr>
        <p:spPr bwMode="auto">
          <a:xfrm>
            <a:off x="1687003" y="2879699"/>
            <a:ext cx="0" cy="68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9" name="Прямая соединительная линия 448"/>
          <p:cNvCxnSpPr>
            <a:stCxn id="438" idx="1"/>
            <a:endCxn id="438" idx="3"/>
          </p:cNvCxnSpPr>
          <p:nvPr/>
        </p:nvCxnSpPr>
        <p:spPr bwMode="auto">
          <a:xfrm>
            <a:off x="1464366" y="3221605"/>
            <a:ext cx="44527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0" name="Прямая соединительная линия 449"/>
          <p:cNvCxnSpPr>
            <a:stCxn id="432" idx="1"/>
            <a:endCxn id="432" idx="3"/>
          </p:cNvCxnSpPr>
          <p:nvPr/>
        </p:nvCxnSpPr>
        <p:spPr bwMode="auto">
          <a:xfrm>
            <a:off x="1017767" y="6049618"/>
            <a:ext cx="27034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1" name="Прямая соединительная линия 450"/>
          <p:cNvCxnSpPr>
            <a:stCxn id="439" idx="3"/>
            <a:endCxn id="439" idx="1"/>
          </p:cNvCxnSpPr>
          <p:nvPr/>
        </p:nvCxnSpPr>
        <p:spPr bwMode="auto">
          <a:xfrm flipH="1">
            <a:off x="2555019" y="3270638"/>
            <a:ext cx="44527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2" name="Прямая соединительная линия 451"/>
          <p:cNvCxnSpPr>
            <a:stCxn id="440" idx="3"/>
            <a:endCxn id="440" idx="1"/>
          </p:cNvCxnSpPr>
          <p:nvPr/>
        </p:nvCxnSpPr>
        <p:spPr bwMode="auto">
          <a:xfrm flipH="1">
            <a:off x="3613868" y="3238169"/>
            <a:ext cx="36973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4" name="Прямая соединительная линия 453"/>
          <p:cNvCxnSpPr/>
          <p:nvPr/>
        </p:nvCxnSpPr>
        <p:spPr bwMode="auto">
          <a:xfrm>
            <a:off x="2480808" y="2941984"/>
            <a:ext cx="0" cy="68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5" name="Прямая соединительная линия 454"/>
          <p:cNvCxnSpPr/>
          <p:nvPr/>
        </p:nvCxnSpPr>
        <p:spPr bwMode="auto">
          <a:xfrm flipH="1">
            <a:off x="6461760" y="3257385"/>
            <a:ext cx="44527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6" name="Прямая соединительная линия 455"/>
          <p:cNvCxnSpPr>
            <a:stCxn id="442" idx="3"/>
            <a:endCxn id="442" idx="1"/>
          </p:cNvCxnSpPr>
          <p:nvPr/>
        </p:nvCxnSpPr>
        <p:spPr bwMode="auto">
          <a:xfrm flipH="1">
            <a:off x="7488804" y="3250760"/>
            <a:ext cx="44527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7" name="Прямая соединительная линия 456"/>
          <p:cNvCxnSpPr>
            <a:stCxn id="443" idx="3"/>
            <a:endCxn id="443" idx="1"/>
          </p:cNvCxnSpPr>
          <p:nvPr/>
        </p:nvCxnSpPr>
        <p:spPr bwMode="auto">
          <a:xfrm flipH="1">
            <a:off x="8412480" y="3236181"/>
            <a:ext cx="44527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8" name="Прямая соединительная линия 457"/>
          <p:cNvCxnSpPr/>
          <p:nvPr/>
        </p:nvCxnSpPr>
        <p:spPr bwMode="auto">
          <a:xfrm>
            <a:off x="2772356" y="2899578"/>
            <a:ext cx="0" cy="68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9" name="Прямая соединительная линия 458"/>
          <p:cNvCxnSpPr/>
          <p:nvPr/>
        </p:nvCxnSpPr>
        <p:spPr bwMode="auto">
          <a:xfrm>
            <a:off x="3790785" y="2902227"/>
            <a:ext cx="0" cy="7036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0" name="Прямая соединительная линия 459"/>
          <p:cNvCxnSpPr/>
          <p:nvPr/>
        </p:nvCxnSpPr>
        <p:spPr bwMode="auto">
          <a:xfrm>
            <a:off x="6687048" y="2902227"/>
            <a:ext cx="0" cy="68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1" name="Прямая соединительная линия 460"/>
          <p:cNvCxnSpPr/>
          <p:nvPr/>
        </p:nvCxnSpPr>
        <p:spPr bwMode="auto">
          <a:xfrm>
            <a:off x="7698189" y="2903553"/>
            <a:ext cx="0" cy="6838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2" name="Прямая соединительная линия 461"/>
          <p:cNvCxnSpPr>
            <a:stCxn id="443" idx="0"/>
          </p:cNvCxnSpPr>
          <p:nvPr/>
        </p:nvCxnSpPr>
        <p:spPr bwMode="auto">
          <a:xfrm>
            <a:off x="8635117" y="2934031"/>
            <a:ext cx="10603" cy="599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9" name="Прямая соединительная линия 478"/>
          <p:cNvCxnSpPr>
            <a:stCxn id="432" idx="0"/>
            <a:endCxn id="432" idx="2"/>
          </p:cNvCxnSpPr>
          <p:nvPr/>
        </p:nvCxnSpPr>
        <p:spPr bwMode="auto">
          <a:xfrm>
            <a:off x="1152939" y="5913121"/>
            <a:ext cx="0" cy="2729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3" name="TextBox 482"/>
          <p:cNvSpPr txBox="1"/>
          <p:nvPr/>
        </p:nvSpPr>
        <p:spPr>
          <a:xfrm>
            <a:off x="1273533" y="5964803"/>
            <a:ext cx="112883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Плита индукционная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4" name="Скругленный прямоугольник 483"/>
          <p:cNvSpPr/>
          <p:nvPr/>
        </p:nvSpPr>
        <p:spPr bwMode="auto">
          <a:xfrm>
            <a:off x="985962" y="6274906"/>
            <a:ext cx="286247" cy="36443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5" name="TextBox 484"/>
          <p:cNvSpPr txBox="1"/>
          <p:nvPr/>
        </p:nvSpPr>
        <p:spPr>
          <a:xfrm>
            <a:off x="1346420" y="6387548"/>
            <a:ext cx="9557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Пароконвектомат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7" name="Прямоугольник 486"/>
          <p:cNvSpPr/>
          <p:nvPr/>
        </p:nvSpPr>
        <p:spPr bwMode="auto">
          <a:xfrm>
            <a:off x="2178658" y="2186609"/>
            <a:ext cx="294198" cy="652007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0" name="Прямоугольник 489"/>
          <p:cNvSpPr/>
          <p:nvPr/>
        </p:nvSpPr>
        <p:spPr bwMode="auto">
          <a:xfrm>
            <a:off x="2910176" y="4913905"/>
            <a:ext cx="216011" cy="365761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1" name="Овал 490"/>
          <p:cNvSpPr/>
          <p:nvPr/>
        </p:nvSpPr>
        <p:spPr bwMode="auto">
          <a:xfrm>
            <a:off x="2202510" y="2218415"/>
            <a:ext cx="270345" cy="27829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2" name="Овал 491"/>
          <p:cNvSpPr/>
          <p:nvPr/>
        </p:nvSpPr>
        <p:spPr bwMode="auto">
          <a:xfrm>
            <a:off x="2918129" y="4913906"/>
            <a:ext cx="208058" cy="20673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3" name="TextBox 492"/>
          <p:cNvSpPr txBox="1"/>
          <p:nvPr/>
        </p:nvSpPr>
        <p:spPr>
          <a:xfrm>
            <a:off x="3180522" y="4916556"/>
            <a:ext cx="12148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Мойка односекционная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Прямоугольник 494"/>
          <p:cNvSpPr/>
          <p:nvPr/>
        </p:nvSpPr>
        <p:spPr bwMode="auto">
          <a:xfrm>
            <a:off x="8987625" y="2181308"/>
            <a:ext cx="294198" cy="652007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6" name="Прямоугольник 495"/>
          <p:cNvSpPr/>
          <p:nvPr/>
        </p:nvSpPr>
        <p:spPr bwMode="auto">
          <a:xfrm>
            <a:off x="8018891" y="2182633"/>
            <a:ext cx="294198" cy="652007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7" name="Прямоугольник 496"/>
          <p:cNvSpPr/>
          <p:nvPr/>
        </p:nvSpPr>
        <p:spPr bwMode="auto">
          <a:xfrm>
            <a:off x="7097865" y="2128299"/>
            <a:ext cx="294198" cy="686463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8" name="Прямоугольник 497"/>
          <p:cNvSpPr/>
          <p:nvPr/>
        </p:nvSpPr>
        <p:spPr bwMode="auto">
          <a:xfrm>
            <a:off x="4238046" y="2202511"/>
            <a:ext cx="292872" cy="667909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0" name="Овал 499"/>
          <p:cNvSpPr/>
          <p:nvPr/>
        </p:nvSpPr>
        <p:spPr bwMode="auto">
          <a:xfrm>
            <a:off x="9011477" y="2197211"/>
            <a:ext cx="270345" cy="27829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1" name="Овал 500"/>
          <p:cNvSpPr/>
          <p:nvPr/>
        </p:nvSpPr>
        <p:spPr bwMode="auto">
          <a:xfrm>
            <a:off x="8042743" y="2182634"/>
            <a:ext cx="270345" cy="27829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2" name="Овал 501"/>
          <p:cNvSpPr/>
          <p:nvPr/>
        </p:nvSpPr>
        <p:spPr bwMode="auto">
          <a:xfrm>
            <a:off x="7113765" y="2128300"/>
            <a:ext cx="270345" cy="27829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3" name="Овал 502"/>
          <p:cNvSpPr/>
          <p:nvPr/>
        </p:nvSpPr>
        <p:spPr bwMode="auto">
          <a:xfrm>
            <a:off x="4236719" y="2193236"/>
            <a:ext cx="270345" cy="27829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4" name="Блок-схема: типовой процесс 503"/>
          <p:cNvSpPr/>
          <p:nvPr/>
        </p:nvSpPr>
        <p:spPr bwMode="auto">
          <a:xfrm>
            <a:off x="4222143" y="2918128"/>
            <a:ext cx="302149" cy="429371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5" name="Блок-схема: типовой процесс 504"/>
          <p:cNvSpPr/>
          <p:nvPr/>
        </p:nvSpPr>
        <p:spPr bwMode="auto">
          <a:xfrm>
            <a:off x="2156130" y="2887649"/>
            <a:ext cx="302149" cy="413468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6" name="Блок-схема: типовой процесс 505"/>
          <p:cNvSpPr/>
          <p:nvPr/>
        </p:nvSpPr>
        <p:spPr bwMode="auto">
          <a:xfrm>
            <a:off x="3191124" y="2888974"/>
            <a:ext cx="302149" cy="413468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7" name="Блок-схема: типовой процесс 506"/>
          <p:cNvSpPr/>
          <p:nvPr/>
        </p:nvSpPr>
        <p:spPr bwMode="auto">
          <a:xfrm>
            <a:off x="7088589" y="2898251"/>
            <a:ext cx="302149" cy="413468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8" name="Блок-схема: типовой процесс 507"/>
          <p:cNvSpPr/>
          <p:nvPr/>
        </p:nvSpPr>
        <p:spPr bwMode="auto">
          <a:xfrm>
            <a:off x="8012264" y="2899576"/>
            <a:ext cx="302149" cy="413468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9" name="Блок-схема: типовой процесс 508"/>
          <p:cNvSpPr/>
          <p:nvPr/>
        </p:nvSpPr>
        <p:spPr bwMode="auto">
          <a:xfrm>
            <a:off x="8967747" y="2892950"/>
            <a:ext cx="302149" cy="413468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0" name="Прямоугольник 509"/>
          <p:cNvSpPr/>
          <p:nvPr/>
        </p:nvSpPr>
        <p:spPr bwMode="auto">
          <a:xfrm>
            <a:off x="3189799" y="2203837"/>
            <a:ext cx="294198" cy="652007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1" name="Овал 510"/>
          <p:cNvSpPr/>
          <p:nvPr/>
        </p:nvSpPr>
        <p:spPr bwMode="auto">
          <a:xfrm>
            <a:off x="3213651" y="2219740"/>
            <a:ext cx="270345" cy="27829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2" name="Блок-схема: типовой процесс 511"/>
          <p:cNvSpPr/>
          <p:nvPr/>
        </p:nvSpPr>
        <p:spPr bwMode="auto">
          <a:xfrm>
            <a:off x="2870421" y="5371106"/>
            <a:ext cx="278297" cy="353833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3" name="TextBox 512"/>
          <p:cNvSpPr txBox="1"/>
          <p:nvPr/>
        </p:nvSpPr>
        <p:spPr>
          <a:xfrm>
            <a:off x="3261360" y="5426764"/>
            <a:ext cx="7222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Стеллаж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4" name="Блок-схема: процесс 513"/>
          <p:cNvSpPr/>
          <p:nvPr/>
        </p:nvSpPr>
        <p:spPr bwMode="auto">
          <a:xfrm>
            <a:off x="2130950" y="3379304"/>
            <a:ext cx="310100" cy="612251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6" name="Блок-схема: процесс 515"/>
          <p:cNvSpPr/>
          <p:nvPr/>
        </p:nvSpPr>
        <p:spPr bwMode="auto">
          <a:xfrm>
            <a:off x="2857169" y="5807102"/>
            <a:ext cx="267694" cy="394915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7" name="Блок-схема: процесс 516"/>
          <p:cNvSpPr/>
          <p:nvPr/>
        </p:nvSpPr>
        <p:spPr bwMode="auto">
          <a:xfrm>
            <a:off x="3152692" y="3375328"/>
            <a:ext cx="310100" cy="612251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8" name="Блок-схема: процесс 517"/>
          <p:cNvSpPr/>
          <p:nvPr/>
        </p:nvSpPr>
        <p:spPr bwMode="auto">
          <a:xfrm>
            <a:off x="4195638" y="3387256"/>
            <a:ext cx="310100" cy="644055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9" name="Блок-схема: процесс 518"/>
          <p:cNvSpPr/>
          <p:nvPr/>
        </p:nvSpPr>
        <p:spPr bwMode="auto">
          <a:xfrm>
            <a:off x="7083287" y="3338223"/>
            <a:ext cx="310100" cy="653332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0" name="Блок-схема: процесс 519"/>
          <p:cNvSpPr/>
          <p:nvPr/>
        </p:nvSpPr>
        <p:spPr bwMode="auto">
          <a:xfrm>
            <a:off x="8006963" y="3363401"/>
            <a:ext cx="310100" cy="612251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1" name="Блок-схема: процесс 520"/>
          <p:cNvSpPr/>
          <p:nvPr/>
        </p:nvSpPr>
        <p:spPr bwMode="auto">
          <a:xfrm>
            <a:off x="8970397" y="3356776"/>
            <a:ext cx="310100" cy="612251"/>
          </a:xfrm>
          <a:prstGeom prst="flowChart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5" name="TextBox 524"/>
          <p:cNvSpPr txBox="1"/>
          <p:nvPr/>
        </p:nvSpPr>
        <p:spPr>
          <a:xfrm>
            <a:off x="3132814" y="5889265"/>
            <a:ext cx="10098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Холодильник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8" name="Блок-схема: процесс 527"/>
          <p:cNvSpPr/>
          <p:nvPr/>
        </p:nvSpPr>
        <p:spPr bwMode="auto">
          <a:xfrm>
            <a:off x="4719100" y="2425148"/>
            <a:ext cx="365761" cy="2011679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9" name="Блок-схема: процесс 528"/>
          <p:cNvSpPr/>
          <p:nvPr/>
        </p:nvSpPr>
        <p:spPr bwMode="auto">
          <a:xfrm>
            <a:off x="5955527" y="2361537"/>
            <a:ext cx="389614" cy="2035534"/>
          </a:xfrm>
          <a:prstGeom prst="flowChartProcess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0" name="Блок-схема: процесс 529"/>
          <p:cNvSpPr/>
          <p:nvPr/>
        </p:nvSpPr>
        <p:spPr bwMode="auto">
          <a:xfrm>
            <a:off x="6027087" y="1709530"/>
            <a:ext cx="262393" cy="238539"/>
          </a:xfrm>
          <a:prstGeom prst="flowChartProcess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1" name="Блок-схема: процесс 530"/>
          <p:cNvSpPr/>
          <p:nvPr/>
        </p:nvSpPr>
        <p:spPr bwMode="auto">
          <a:xfrm>
            <a:off x="2855843" y="6282856"/>
            <a:ext cx="356484" cy="213360"/>
          </a:xfrm>
          <a:prstGeom prst="flowChartProcess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2" name="TextBox 531"/>
          <p:cNvSpPr txBox="1"/>
          <p:nvPr/>
        </p:nvSpPr>
        <p:spPr>
          <a:xfrm>
            <a:off x="3237507" y="6280204"/>
            <a:ext cx="642729" cy="2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Кулер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3" name="Блок-схема: типовой процесс 532"/>
          <p:cNvSpPr/>
          <p:nvPr/>
        </p:nvSpPr>
        <p:spPr bwMode="auto">
          <a:xfrm>
            <a:off x="4756206" y="1989153"/>
            <a:ext cx="302149" cy="324678"/>
          </a:xfrm>
          <a:prstGeom prst="flowChartPredefinedProcess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4" name="Блок-схема: типовой процесс 533"/>
          <p:cNvSpPr/>
          <p:nvPr/>
        </p:nvSpPr>
        <p:spPr bwMode="auto">
          <a:xfrm>
            <a:off x="4558748" y="4924509"/>
            <a:ext cx="302149" cy="324678"/>
          </a:xfrm>
          <a:prstGeom prst="flowChartPredefinedProcess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5" name="TextBox 534"/>
          <p:cNvSpPr txBox="1"/>
          <p:nvPr/>
        </p:nvSpPr>
        <p:spPr>
          <a:xfrm>
            <a:off x="4931134" y="4912580"/>
            <a:ext cx="107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Шкафы шоковой заморозки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6" name="Блок-схема: процесс 535"/>
          <p:cNvSpPr/>
          <p:nvPr/>
        </p:nvSpPr>
        <p:spPr bwMode="auto">
          <a:xfrm>
            <a:off x="5963477" y="3522427"/>
            <a:ext cx="286248" cy="198783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37" name="Блок-схема: процесс 536"/>
          <p:cNvSpPr/>
          <p:nvPr/>
        </p:nvSpPr>
        <p:spPr bwMode="auto">
          <a:xfrm>
            <a:off x="4533568" y="5296893"/>
            <a:ext cx="308776" cy="269020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538" name="TextBox 537"/>
          <p:cNvSpPr txBox="1"/>
          <p:nvPr/>
        </p:nvSpPr>
        <p:spPr>
          <a:xfrm>
            <a:off x="6655241" y="4834391"/>
            <a:ext cx="1347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Подвод электричества на 380В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9" name="Блок-схема: процесс 538"/>
          <p:cNvSpPr/>
          <p:nvPr/>
        </p:nvSpPr>
        <p:spPr bwMode="auto">
          <a:xfrm>
            <a:off x="4740301" y="3905417"/>
            <a:ext cx="269021" cy="205408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40" name="Блок-схема: процесс 539"/>
          <p:cNvSpPr/>
          <p:nvPr/>
        </p:nvSpPr>
        <p:spPr bwMode="auto">
          <a:xfrm>
            <a:off x="5963479" y="3763614"/>
            <a:ext cx="262392" cy="219989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1" name="Блок-схема: процесс 540"/>
          <p:cNvSpPr/>
          <p:nvPr/>
        </p:nvSpPr>
        <p:spPr bwMode="auto">
          <a:xfrm>
            <a:off x="4742954" y="2643808"/>
            <a:ext cx="202758" cy="202760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542" name="Блок-схема: процесс 541"/>
          <p:cNvSpPr/>
          <p:nvPr/>
        </p:nvSpPr>
        <p:spPr bwMode="auto">
          <a:xfrm>
            <a:off x="9000877" y="4004807"/>
            <a:ext cx="243841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3" name="Блок-схема: процесс 542"/>
          <p:cNvSpPr/>
          <p:nvPr/>
        </p:nvSpPr>
        <p:spPr bwMode="auto">
          <a:xfrm>
            <a:off x="5979380" y="2671639"/>
            <a:ext cx="245169" cy="261070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544" name="Блок-схема: процесс 543"/>
          <p:cNvSpPr/>
          <p:nvPr/>
        </p:nvSpPr>
        <p:spPr bwMode="auto">
          <a:xfrm>
            <a:off x="5987334" y="4102872"/>
            <a:ext cx="278294" cy="214686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45" name="Блок-схема: процесс 544"/>
          <p:cNvSpPr/>
          <p:nvPr/>
        </p:nvSpPr>
        <p:spPr bwMode="auto">
          <a:xfrm>
            <a:off x="4740304" y="3388579"/>
            <a:ext cx="269016" cy="20541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46" name="Блок-схема: процесс 545"/>
          <p:cNvSpPr/>
          <p:nvPr/>
        </p:nvSpPr>
        <p:spPr bwMode="auto">
          <a:xfrm>
            <a:off x="4550799" y="5663977"/>
            <a:ext cx="291546" cy="267696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47" name="TextBox 546"/>
          <p:cNvSpPr txBox="1"/>
          <p:nvPr/>
        </p:nvSpPr>
        <p:spPr>
          <a:xfrm>
            <a:off x="4973541" y="5710360"/>
            <a:ext cx="1072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Кофемолка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8" name="TextBox 547"/>
          <p:cNvSpPr txBox="1"/>
          <p:nvPr/>
        </p:nvSpPr>
        <p:spPr>
          <a:xfrm>
            <a:off x="4895353" y="6061543"/>
            <a:ext cx="1072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Robot Coupe 2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9" name="TextBox 548"/>
          <p:cNvSpPr txBox="1"/>
          <p:nvPr/>
        </p:nvSpPr>
        <p:spPr>
          <a:xfrm>
            <a:off x="8476090" y="5307494"/>
            <a:ext cx="11343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Фритюрница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0" name="TextBox 549"/>
          <p:cNvSpPr txBox="1"/>
          <p:nvPr/>
        </p:nvSpPr>
        <p:spPr>
          <a:xfrm>
            <a:off x="8507897" y="4887401"/>
            <a:ext cx="1095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лайсер</a:t>
            </a:r>
            <a:r>
              <a:rPr lang="en-US" sz="800" dirty="0" smtClean="0">
                <a:latin typeface="Times New Roman" pitchFamily="18" charset="0"/>
                <a:cs typeface="Times New Roman" pitchFamily="18" charset="0"/>
              </a:rPr>
              <a:t> HBS-250A </a:t>
            </a:r>
            <a:r>
              <a:rPr lang="en-US" sz="800" dirty="0" err="1" smtClean="0">
                <a:latin typeface="Times New Roman" pitchFamily="18" charset="0"/>
                <a:cs typeface="Times New Roman" pitchFamily="18" charset="0"/>
              </a:rPr>
              <a:t>Hurakan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1" name="TextBox 550"/>
          <p:cNvSpPr txBox="1"/>
          <p:nvPr/>
        </p:nvSpPr>
        <p:spPr>
          <a:xfrm>
            <a:off x="4899328" y="6431278"/>
            <a:ext cx="107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Микроволновая печь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" name="Блок-схема: процесс 551"/>
          <p:cNvSpPr/>
          <p:nvPr/>
        </p:nvSpPr>
        <p:spPr bwMode="auto">
          <a:xfrm>
            <a:off x="4558747" y="6029739"/>
            <a:ext cx="283597" cy="275645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53" name="Блок-схема: процесс 552"/>
          <p:cNvSpPr/>
          <p:nvPr/>
        </p:nvSpPr>
        <p:spPr bwMode="auto">
          <a:xfrm>
            <a:off x="4560073" y="6404774"/>
            <a:ext cx="282271" cy="298176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4" name="Блок-схема: процесс 553"/>
          <p:cNvSpPr/>
          <p:nvPr/>
        </p:nvSpPr>
        <p:spPr bwMode="auto">
          <a:xfrm>
            <a:off x="8159363" y="4883425"/>
            <a:ext cx="284921" cy="253118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55" name="Блок-схема: процесс 554"/>
          <p:cNvSpPr/>
          <p:nvPr/>
        </p:nvSpPr>
        <p:spPr bwMode="auto">
          <a:xfrm>
            <a:off x="8158039" y="5279667"/>
            <a:ext cx="294198" cy="238538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556" name="Блок-схема: процесс 555"/>
          <p:cNvSpPr/>
          <p:nvPr/>
        </p:nvSpPr>
        <p:spPr bwMode="auto">
          <a:xfrm>
            <a:off x="8155387" y="5595066"/>
            <a:ext cx="304801" cy="233239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557" name="TextBox 556"/>
          <p:cNvSpPr txBox="1"/>
          <p:nvPr/>
        </p:nvSpPr>
        <p:spPr>
          <a:xfrm>
            <a:off x="8507897" y="5542059"/>
            <a:ext cx="11118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Соковыжималка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8" name="Блок-схема: процесс 557"/>
          <p:cNvSpPr/>
          <p:nvPr/>
        </p:nvSpPr>
        <p:spPr bwMode="auto">
          <a:xfrm>
            <a:off x="8172615" y="5906495"/>
            <a:ext cx="295524" cy="239863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559" name="TextBox 558"/>
          <p:cNvSpPr txBox="1"/>
          <p:nvPr/>
        </p:nvSpPr>
        <p:spPr>
          <a:xfrm>
            <a:off x="8525123" y="5820355"/>
            <a:ext cx="1072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Мясорубка 2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шт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" name="Молния 139"/>
          <p:cNvSpPr/>
          <p:nvPr/>
        </p:nvSpPr>
        <p:spPr bwMode="auto">
          <a:xfrm>
            <a:off x="1486893" y="2130951"/>
            <a:ext cx="159027" cy="17492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4" name="Молния 143"/>
          <p:cNvSpPr/>
          <p:nvPr/>
        </p:nvSpPr>
        <p:spPr bwMode="auto">
          <a:xfrm>
            <a:off x="3617843" y="2941983"/>
            <a:ext cx="127221" cy="238539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5" name="Молния 144"/>
          <p:cNvSpPr/>
          <p:nvPr/>
        </p:nvSpPr>
        <p:spPr bwMode="auto">
          <a:xfrm>
            <a:off x="7492780" y="2896926"/>
            <a:ext cx="180229" cy="251791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6" name="Молния 145"/>
          <p:cNvSpPr/>
          <p:nvPr/>
        </p:nvSpPr>
        <p:spPr bwMode="auto">
          <a:xfrm>
            <a:off x="7494105" y="2111072"/>
            <a:ext cx="178904" cy="250466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7" name="Молния 146"/>
          <p:cNvSpPr/>
          <p:nvPr/>
        </p:nvSpPr>
        <p:spPr bwMode="auto">
          <a:xfrm>
            <a:off x="2597428" y="2295278"/>
            <a:ext cx="153724" cy="225285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8" name="Молния 147"/>
          <p:cNvSpPr/>
          <p:nvPr/>
        </p:nvSpPr>
        <p:spPr bwMode="auto">
          <a:xfrm>
            <a:off x="6478989" y="2885000"/>
            <a:ext cx="200108" cy="255766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9" name="Молния 148"/>
          <p:cNvSpPr/>
          <p:nvPr/>
        </p:nvSpPr>
        <p:spPr bwMode="auto">
          <a:xfrm>
            <a:off x="6520070" y="2162755"/>
            <a:ext cx="190832" cy="286247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0" name="Молния 149"/>
          <p:cNvSpPr/>
          <p:nvPr/>
        </p:nvSpPr>
        <p:spPr bwMode="auto">
          <a:xfrm>
            <a:off x="8421757" y="2887649"/>
            <a:ext cx="181554" cy="237214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1" name="Молния 150"/>
          <p:cNvSpPr/>
          <p:nvPr/>
        </p:nvSpPr>
        <p:spPr bwMode="auto">
          <a:xfrm>
            <a:off x="8415132" y="2109747"/>
            <a:ext cx="132522" cy="243840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2" name="Молния 151"/>
          <p:cNvSpPr/>
          <p:nvPr/>
        </p:nvSpPr>
        <p:spPr bwMode="auto">
          <a:xfrm>
            <a:off x="1478943" y="2878372"/>
            <a:ext cx="127220" cy="262393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3" name="Молния 152"/>
          <p:cNvSpPr/>
          <p:nvPr/>
        </p:nvSpPr>
        <p:spPr bwMode="auto">
          <a:xfrm>
            <a:off x="2560321" y="2949934"/>
            <a:ext cx="182880" cy="238539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4" name="Молния 153"/>
          <p:cNvSpPr/>
          <p:nvPr/>
        </p:nvSpPr>
        <p:spPr bwMode="auto">
          <a:xfrm>
            <a:off x="3604591" y="2236967"/>
            <a:ext cx="189507" cy="245165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1" name="Молния 160"/>
          <p:cNvSpPr/>
          <p:nvPr/>
        </p:nvSpPr>
        <p:spPr bwMode="auto">
          <a:xfrm>
            <a:off x="6266954" y="4859573"/>
            <a:ext cx="190832" cy="286247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3" name="Блок-схема: ИЛИ 162"/>
          <p:cNvSpPr/>
          <p:nvPr/>
        </p:nvSpPr>
        <p:spPr bwMode="auto">
          <a:xfrm>
            <a:off x="3323645" y="2043486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7" name="Блок-схема: ИЛИ 166"/>
          <p:cNvSpPr/>
          <p:nvPr/>
        </p:nvSpPr>
        <p:spPr bwMode="auto">
          <a:xfrm>
            <a:off x="6318636" y="5165698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8" name="Блок-схема: ИЛИ 167"/>
          <p:cNvSpPr/>
          <p:nvPr/>
        </p:nvSpPr>
        <p:spPr bwMode="auto">
          <a:xfrm>
            <a:off x="2272749" y="2026258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9" name="Блок-схема: ИЛИ 168"/>
          <p:cNvSpPr/>
          <p:nvPr/>
        </p:nvSpPr>
        <p:spPr bwMode="auto">
          <a:xfrm>
            <a:off x="4301656" y="2059388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0" name="Блок-схема: ИЛИ 169"/>
          <p:cNvSpPr/>
          <p:nvPr/>
        </p:nvSpPr>
        <p:spPr bwMode="auto">
          <a:xfrm>
            <a:off x="7205207" y="1997103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1" name="Блок-схема: ИЛИ 170"/>
          <p:cNvSpPr/>
          <p:nvPr/>
        </p:nvSpPr>
        <p:spPr bwMode="auto">
          <a:xfrm>
            <a:off x="8112981" y="2054088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2" name="Блок-схема: ИЛИ 171"/>
          <p:cNvSpPr/>
          <p:nvPr/>
        </p:nvSpPr>
        <p:spPr bwMode="auto">
          <a:xfrm>
            <a:off x="9100269" y="2047462"/>
            <a:ext cx="238539" cy="198782"/>
          </a:xfrm>
          <a:prstGeom prst="flowChartOr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6655243" y="5136543"/>
            <a:ext cx="1105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Подвод холодной, горячей воды 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4940411" y="5311470"/>
            <a:ext cx="107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Упаковщик вакумный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5" name="Молния 174"/>
          <p:cNvSpPr/>
          <p:nvPr/>
        </p:nvSpPr>
        <p:spPr bwMode="auto">
          <a:xfrm>
            <a:off x="4627659" y="1741336"/>
            <a:ext cx="262393" cy="206734"/>
          </a:xfrm>
          <a:prstGeom prst="lightningBol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Молния 175"/>
          <p:cNvSpPr/>
          <p:nvPr/>
        </p:nvSpPr>
        <p:spPr bwMode="auto">
          <a:xfrm>
            <a:off x="6346466" y="5463871"/>
            <a:ext cx="237214" cy="173603"/>
          </a:xfrm>
          <a:prstGeom prst="lightningBol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668494" y="5422790"/>
            <a:ext cx="117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Подвод электричества на 220В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061254" y="875489"/>
            <a:ext cx="38563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 застройки - боксов, общей зоны.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" name="Блок-схема: процесс 177"/>
          <p:cNvSpPr/>
          <p:nvPr/>
        </p:nvSpPr>
        <p:spPr bwMode="auto">
          <a:xfrm>
            <a:off x="2156129" y="4085645"/>
            <a:ext cx="243841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9" name="Блок-схема: процесс 178"/>
          <p:cNvSpPr/>
          <p:nvPr/>
        </p:nvSpPr>
        <p:spPr bwMode="auto">
          <a:xfrm>
            <a:off x="3199075" y="4094922"/>
            <a:ext cx="243841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0" name="Блок-схема: процесс 179"/>
          <p:cNvSpPr/>
          <p:nvPr/>
        </p:nvSpPr>
        <p:spPr bwMode="auto">
          <a:xfrm>
            <a:off x="4218168" y="4128052"/>
            <a:ext cx="243841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1" name="Блок-схема: процесс 180"/>
          <p:cNvSpPr/>
          <p:nvPr/>
        </p:nvSpPr>
        <p:spPr bwMode="auto">
          <a:xfrm>
            <a:off x="7121718" y="4089621"/>
            <a:ext cx="243841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2" name="Блок-схема: процесс 181"/>
          <p:cNvSpPr/>
          <p:nvPr/>
        </p:nvSpPr>
        <p:spPr bwMode="auto">
          <a:xfrm>
            <a:off x="8038769" y="4059141"/>
            <a:ext cx="243841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3" name="Блок-схема: процесс 182"/>
          <p:cNvSpPr/>
          <p:nvPr/>
        </p:nvSpPr>
        <p:spPr bwMode="auto">
          <a:xfrm>
            <a:off x="8173940" y="6183465"/>
            <a:ext cx="275647" cy="249141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" name="Прямоугольник 183"/>
          <p:cNvSpPr/>
          <p:nvPr/>
        </p:nvSpPr>
        <p:spPr>
          <a:xfrm>
            <a:off x="8539701" y="6114553"/>
            <a:ext cx="108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Машинка для раскатки теста</a:t>
            </a:r>
            <a:endParaRPr lang="ru-RU" sz="900" dirty="0"/>
          </a:p>
        </p:txBody>
      </p:sp>
      <p:sp>
        <p:nvSpPr>
          <p:cNvPr id="187" name="Блок-схема: извлечение 186"/>
          <p:cNvSpPr/>
          <p:nvPr/>
        </p:nvSpPr>
        <p:spPr bwMode="auto">
          <a:xfrm rot="5400000">
            <a:off x="3518453" y="2548395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8" name="Блок-схема: извлечение 187"/>
          <p:cNvSpPr/>
          <p:nvPr/>
        </p:nvSpPr>
        <p:spPr bwMode="auto">
          <a:xfrm rot="5400000">
            <a:off x="1412683" y="3146069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9" name="Блок-схема: извлечение 188"/>
          <p:cNvSpPr/>
          <p:nvPr/>
        </p:nvSpPr>
        <p:spPr bwMode="auto">
          <a:xfrm rot="5400000">
            <a:off x="1396780" y="2390693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0" name="Блок-схема: извлечение 189"/>
          <p:cNvSpPr/>
          <p:nvPr/>
        </p:nvSpPr>
        <p:spPr bwMode="auto">
          <a:xfrm rot="5400000">
            <a:off x="7431820" y="3154019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1" name="Блок-схема: извлечение 190"/>
          <p:cNvSpPr/>
          <p:nvPr/>
        </p:nvSpPr>
        <p:spPr bwMode="auto">
          <a:xfrm rot="5400000">
            <a:off x="7417242" y="2360214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2" name="Блок-схема: извлечение 191"/>
          <p:cNvSpPr/>
          <p:nvPr/>
        </p:nvSpPr>
        <p:spPr bwMode="auto">
          <a:xfrm rot="5400000">
            <a:off x="8348871" y="3069205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3" name="Блок-схема: извлечение 192"/>
          <p:cNvSpPr/>
          <p:nvPr/>
        </p:nvSpPr>
        <p:spPr bwMode="auto">
          <a:xfrm rot="5400000">
            <a:off x="8334292" y="2402621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4" name="Блок-схема: извлечение 193"/>
          <p:cNvSpPr/>
          <p:nvPr/>
        </p:nvSpPr>
        <p:spPr bwMode="auto">
          <a:xfrm rot="5400000">
            <a:off x="3517128" y="3199077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5" name="Блок-схема: извлечение 194"/>
          <p:cNvSpPr/>
          <p:nvPr/>
        </p:nvSpPr>
        <p:spPr bwMode="auto">
          <a:xfrm rot="5400000">
            <a:off x="2484784" y="3200402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6" name="Блок-схема: извлечение 195"/>
          <p:cNvSpPr/>
          <p:nvPr/>
        </p:nvSpPr>
        <p:spPr bwMode="auto">
          <a:xfrm rot="5400000">
            <a:off x="2494060" y="2470208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7" name="Блок-схема: извлечение 196"/>
          <p:cNvSpPr/>
          <p:nvPr/>
        </p:nvSpPr>
        <p:spPr bwMode="auto">
          <a:xfrm rot="16200000">
            <a:off x="6031064" y="2723322"/>
            <a:ext cx="303476" cy="200108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8" name="Блок-схема: извлечение 197"/>
          <p:cNvSpPr/>
          <p:nvPr/>
        </p:nvSpPr>
        <p:spPr bwMode="auto">
          <a:xfrm rot="5400000">
            <a:off x="6439232" y="3163296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9" name="Блок-схема: извлечение 198"/>
          <p:cNvSpPr/>
          <p:nvPr/>
        </p:nvSpPr>
        <p:spPr bwMode="auto">
          <a:xfrm rot="5400000">
            <a:off x="6424655" y="2377442"/>
            <a:ext cx="397564" cy="246490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0" name="Блок-схема: извлечение 199"/>
          <p:cNvSpPr/>
          <p:nvPr/>
        </p:nvSpPr>
        <p:spPr bwMode="auto">
          <a:xfrm rot="5400000">
            <a:off x="6347792" y="5743495"/>
            <a:ext cx="347205" cy="219986"/>
          </a:xfrm>
          <a:prstGeom prst="flowChartExtra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7" name="Прямоугольник 206"/>
          <p:cNvSpPr/>
          <p:nvPr/>
        </p:nvSpPr>
        <p:spPr>
          <a:xfrm>
            <a:off x="6750658" y="5764696"/>
            <a:ext cx="96210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Вытяжной зонт</a:t>
            </a:r>
            <a:endParaRPr lang="ru-RU" dirty="0"/>
          </a:p>
        </p:txBody>
      </p:sp>
      <p:sp>
        <p:nvSpPr>
          <p:cNvPr id="208" name="Блок-схема: процесс 207"/>
          <p:cNvSpPr/>
          <p:nvPr/>
        </p:nvSpPr>
        <p:spPr bwMode="auto">
          <a:xfrm>
            <a:off x="8177917" y="6508142"/>
            <a:ext cx="282272" cy="234564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10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8579457" y="6496216"/>
            <a:ext cx="7394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Дегидратор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Блок-схема: процесс 210"/>
          <p:cNvSpPr/>
          <p:nvPr/>
        </p:nvSpPr>
        <p:spPr bwMode="auto">
          <a:xfrm>
            <a:off x="5976732" y="2394668"/>
            <a:ext cx="280946" cy="253117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10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2" name="Блок-схема: процесс 211"/>
          <p:cNvSpPr/>
          <p:nvPr/>
        </p:nvSpPr>
        <p:spPr bwMode="auto">
          <a:xfrm>
            <a:off x="6342490" y="6064195"/>
            <a:ext cx="282272" cy="234564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13" name="Блок-схема: процесс 212"/>
          <p:cNvSpPr/>
          <p:nvPr/>
        </p:nvSpPr>
        <p:spPr bwMode="auto">
          <a:xfrm>
            <a:off x="5968781" y="2987039"/>
            <a:ext cx="282272" cy="234564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14" name="Блок-схема: процесс 213"/>
          <p:cNvSpPr/>
          <p:nvPr/>
        </p:nvSpPr>
        <p:spPr bwMode="auto">
          <a:xfrm>
            <a:off x="6343817" y="6327912"/>
            <a:ext cx="282272" cy="234564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15" name="TextBox 214"/>
          <p:cNvSpPr txBox="1"/>
          <p:nvPr/>
        </p:nvSpPr>
        <p:spPr>
          <a:xfrm>
            <a:off x="6726803" y="6068171"/>
            <a:ext cx="8269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Термомиксер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Блок-схема: процесс 215"/>
          <p:cNvSpPr/>
          <p:nvPr/>
        </p:nvSpPr>
        <p:spPr bwMode="auto">
          <a:xfrm>
            <a:off x="5962154" y="3250757"/>
            <a:ext cx="282272" cy="234564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6783788" y="6315987"/>
            <a:ext cx="1109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Термостат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погружной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2шт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Блок-схема: процесс 217"/>
          <p:cNvSpPr/>
          <p:nvPr/>
        </p:nvSpPr>
        <p:spPr bwMode="auto">
          <a:xfrm>
            <a:off x="4737650" y="3664227"/>
            <a:ext cx="311427" cy="176253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01" name="Блок-схема: типовой процесс 200"/>
          <p:cNvSpPr/>
          <p:nvPr/>
        </p:nvSpPr>
        <p:spPr bwMode="auto">
          <a:xfrm>
            <a:off x="5999260" y="1999754"/>
            <a:ext cx="302149" cy="324678"/>
          </a:xfrm>
          <a:prstGeom prst="flowChartPredefinedProcess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2" name="Молния 201"/>
          <p:cNvSpPr/>
          <p:nvPr/>
        </p:nvSpPr>
        <p:spPr bwMode="auto">
          <a:xfrm>
            <a:off x="6211294" y="1806271"/>
            <a:ext cx="262393" cy="206734"/>
          </a:xfrm>
          <a:prstGeom prst="lightningBol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" name="Блок-схема: сортировка 204"/>
          <p:cNvSpPr/>
          <p:nvPr/>
        </p:nvSpPr>
        <p:spPr bwMode="auto">
          <a:xfrm>
            <a:off x="8717281" y="1465690"/>
            <a:ext cx="251789" cy="219987"/>
          </a:xfrm>
          <a:prstGeom prst="flowChartSo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6" name="Блок-схема: сортировка 205"/>
          <p:cNvSpPr/>
          <p:nvPr/>
        </p:nvSpPr>
        <p:spPr bwMode="auto">
          <a:xfrm>
            <a:off x="8988951" y="1482918"/>
            <a:ext cx="250466" cy="202759"/>
          </a:xfrm>
          <a:prstGeom prst="flowChartSo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9" name="Блок-схема: сортировка 218"/>
          <p:cNvSpPr/>
          <p:nvPr/>
        </p:nvSpPr>
        <p:spPr bwMode="auto">
          <a:xfrm>
            <a:off x="2834641" y="6516094"/>
            <a:ext cx="251789" cy="219987"/>
          </a:xfrm>
          <a:prstGeom prst="flowChartSor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3262686" y="6528020"/>
            <a:ext cx="10787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Выключатель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4" name="Прямая со стрелкой 203"/>
          <p:cNvCxnSpPr/>
          <p:nvPr/>
        </p:nvCxnSpPr>
        <p:spPr bwMode="auto">
          <a:xfrm>
            <a:off x="1502797" y="1741336"/>
            <a:ext cx="922351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25" name="TextBox 224"/>
          <p:cNvSpPr txBox="1"/>
          <p:nvPr/>
        </p:nvSpPr>
        <p:spPr>
          <a:xfrm>
            <a:off x="1781092" y="1566407"/>
            <a:ext cx="80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3,0</a:t>
            </a:r>
          </a:p>
          <a:p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2" name="Прямая со стрелкой 251"/>
          <p:cNvCxnSpPr/>
          <p:nvPr/>
        </p:nvCxnSpPr>
        <p:spPr bwMode="auto">
          <a:xfrm>
            <a:off x="2553694" y="1742662"/>
            <a:ext cx="922351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3" name="Прямая со стрелкой 252"/>
          <p:cNvCxnSpPr/>
          <p:nvPr/>
        </p:nvCxnSpPr>
        <p:spPr bwMode="auto">
          <a:xfrm>
            <a:off x="3628446" y="1743986"/>
            <a:ext cx="922351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4" name="Прямая со стрелкой 253"/>
          <p:cNvCxnSpPr/>
          <p:nvPr/>
        </p:nvCxnSpPr>
        <p:spPr bwMode="auto">
          <a:xfrm>
            <a:off x="6452484" y="1737360"/>
            <a:ext cx="922351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5" name="Прямая со стрелкой 254"/>
          <p:cNvCxnSpPr/>
          <p:nvPr/>
        </p:nvCxnSpPr>
        <p:spPr bwMode="auto">
          <a:xfrm>
            <a:off x="7415917" y="1722783"/>
            <a:ext cx="922351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6" name="Прямая со стрелкой 255"/>
          <p:cNvCxnSpPr/>
          <p:nvPr/>
        </p:nvCxnSpPr>
        <p:spPr bwMode="auto">
          <a:xfrm>
            <a:off x="8403204" y="1724108"/>
            <a:ext cx="922351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7" name="Прямая со стрелкой 256"/>
          <p:cNvCxnSpPr/>
          <p:nvPr/>
        </p:nvCxnSpPr>
        <p:spPr bwMode="auto">
          <a:xfrm>
            <a:off x="1280161" y="1820849"/>
            <a:ext cx="7950" cy="26080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58" name="Прямая со стрелкой 257"/>
          <p:cNvCxnSpPr/>
          <p:nvPr/>
        </p:nvCxnSpPr>
        <p:spPr bwMode="auto">
          <a:xfrm flipV="1">
            <a:off x="4746929" y="1582310"/>
            <a:ext cx="1614114" cy="79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64" name="TextBox 263"/>
          <p:cNvSpPr txBox="1"/>
          <p:nvPr/>
        </p:nvSpPr>
        <p:spPr>
          <a:xfrm>
            <a:off x="1661822" y="1714830"/>
            <a:ext cx="1072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65" name="Прямая со стрелкой 264"/>
          <p:cNvCxnSpPr/>
          <p:nvPr/>
        </p:nvCxnSpPr>
        <p:spPr bwMode="auto">
          <a:xfrm flipV="1">
            <a:off x="2965837" y="4458031"/>
            <a:ext cx="1326" cy="2968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68" name="Прямая со стрелкой 267"/>
          <p:cNvCxnSpPr/>
          <p:nvPr/>
        </p:nvCxnSpPr>
        <p:spPr bwMode="auto">
          <a:xfrm flipV="1">
            <a:off x="3094383" y="1437860"/>
            <a:ext cx="1326" cy="2968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69" name="TextBox 268"/>
          <p:cNvSpPr txBox="1"/>
          <p:nvPr/>
        </p:nvSpPr>
        <p:spPr>
          <a:xfrm>
            <a:off x="2639834" y="1566406"/>
            <a:ext cx="71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3,0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1057523" y="2854519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5,27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3937220" y="1535927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3,0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6815593" y="1543879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3,0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TextBox 272"/>
          <p:cNvSpPr txBox="1"/>
          <p:nvPr/>
        </p:nvSpPr>
        <p:spPr>
          <a:xfrm>
            <a:off x="7714090" y="1527977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3,0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8517171" y="1535927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3,0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2863794" y="1504122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1,0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TextBox 275"/>
          <p:cNvSpPr txBox="1"/>
          <p:nvPr/>
        </p:nvSpPr>
        <p:spPr>
          <a:xfrm>
            <a:off x="2663687" y="4492487"/>
            <a:ext cx="5514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1,27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7" name="TextBox 276"/>
          <p:cNvSpPr txBox="1"/>
          <p:nvPr/>
        </p:nvSpPr>
        <p:spPr>
          <a:xfrm>
            <a:off x="5462546" y="1383528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3,94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4" name="Блок-схема: процесс 223"/>
          <p:cNvSpPr/>
          <p:nvPr/>
        </p:nvSpPr>
        <p:spPr bwMode="auto">
          <a:xfrm>
            <a:off x="4744278" y="2414543"/>
            <a:ext cx="249141" cy="193484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Блок-схема: процесс 225"/>
          <p:cNvSpPr/>
          <p:nvPr/>
        </p:nvSpPr>
        <p:spPr bwMode="auto">
          <a:xfrm>
            <a:off x="4741629" y="2896925"/>
            <a:ext cx="227936" cy="172279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7" name="Блок-схема: процесс 226"/>
          <p:cNvSpPr/>
          <p:nvPr/>
        </p:nvSpPr>
        <p:spPr bwMode="auto">
          <a:xfrm>
            <a:off x="4738977" y="3132816"/>
            <a:ext cx="222637" cy="182879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29" name="Блок-схема: процесс 228"/>
          <p:cNvSpPr/>
          <p:nvPr/>
        </p:nvSpPr>
        <p:spPr bwMode="auto">
          <a:xfrm>
            <a:off x="4741626" y="4177087"/>
            <a:ext cx="269021" cy="205408"/>
          </a:xfrm>
          <a:prstGeom prst="flowChartProcess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2476500" y="175098"/>
            <a:ext cx="5860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План застройки площадки для проведения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Регионального Чемпионата «Профессионалы» 2025 в Волгоградской области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компетенция «Поварское дело»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40110" y="304800"/>
            <a:ext cx="577483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План застройки площадки для проведения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Регионального Чемпионата «Профессионалы» 2025 в Волгоградской области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компетенция «Поварское дело»</a:t>
            </a:r>
          </a:p>
          <a:p>
            <a:pPr algn="ctr"/>
            <a:endParaRPr lang="ru-RU" sz="1000" b="1" dirty="0" smtClean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097280" y="2631880"/>
            <a:ext cx="2011680" cy="156640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120100" y="2569594"/>
            <a:ext cx="2011680" cy="156640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354956" y="2539115"/>
            <a:ext cx="2046136" cy="219191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121134" y="2011678"/>
            <a:ext cx="1995777" cy="3816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Дегустационная 1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159858" y="2005053"/>
            <a:ext cx="1995777" cy="3816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Дегу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тационная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2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7365559" y="2046134"/>
            <a:ext cx="1995777" cy="38166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Склад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84459" y="2456953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5,15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5400000">
            <a:off x="2989691" y="3307745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5,55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152940" y="2941982"/>
            <a:ext cx="477078" cy="2703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139687" y="3556884"/>
            <a:ext cx="477078" cy="2703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701041" y="4310932"/>
            <a:ext cx="477078" cy="2703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4744" y="4333461"/>
            <a:ext cx="1447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Стол  для презентации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91763" y="4691269"/>
            <a:ext cx="326004" cy="230588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01972" y="4676693"/>
            <a:ext cx="1447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Мусорная корзина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1137037" y="3943847"/>
            <a:ext cx="421419" cy="190832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685137" y="5034501"/>
            <a:ext cx="421419" cy="190832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79443" y="4964265"/>
            <a:ext cx="1447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Кулер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Молния 25"/>
          <p:cNvSpPr/>
          <p:nvPr/>
        </p:nvSpPr>
        <p:spPr bwMode="auto">
          <a:xfrm>
            <a:off x="1677726" y="4007457"/>
            <a:ext cx="262393" cy="16697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Молния 26"/>
          <p:cNvSpPr/>
          <p:nvPr/>
        </p:nvSpPr>
        <p:spPr bwMode="auto">
          <a:xfrm>
            <a:off x="772601" y="5432066"/>
            <a:ext cx="262393" cy="16697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8963" y="5307496"/>
            <a:ext cx="1447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Подвод электричества на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220В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5400000">
            <a:off x="6099976" y="317389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5,55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70889" y="2362863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2,66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4146607" y="4318884"/>
            <a:ext cx="477078" cy="63080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6692" y="4469958"/>
            <a:ext cx="1447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Стол  для презентации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Овал 35"/>
          <p:cNvSpPr/>
          <p:nvPr/>
        </p:nvSpPr>
        <p:spPr bwMode="auto">
          <a:xfrm>
            <a:off x="1122459" y="3261360"/>
            <a:ext cx="326004" cy="230588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 bwMode="auto">
          <a:xfrm>
            <a:off x="4167809" y="5042453"/>
            <a:ext cx="278296" cy="27829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26942" y="5043777"/>
            <a:ext cx="14471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Весы настольные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Молния 39"/>
          <p:cNvSpPr/>
          <p:nvPr/>
        </p:nvSpPr>
        <p:spPr bwMode="auto">
          <a:xfrm>
            <a:off x="4191664" y="3881561"/>
            <a:ext cx="262393" cy="16697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 rot="5400000">
            <a:off x="8297184" y="3101013"/>
            <a:ext cx="357809" cy="604299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 bwMode="auto">
          <a:xfrm rot="10800000">
            <a:off x="7792279" y="3320997"/>
            <a:ext cx="357809" cy="580445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 rot="5400000">
            <a:off x="8305136" y="3525090"/>
            <a:ext cx="357809" cy="604299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 rot="5400000">
            <a:off x="7288694" y="4923186"/>
            <a:ext cx="357809" cy="604299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786978" y="5099437"/>
            <a:ext cx="168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Стол  производственный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8311764" y="3278590"/>
            <a:ext cx="278296" cy="27829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 rot="5400000">
            <a:off x="7732643" y="3470747"/>
            <a:ext cx="477079" cy="27829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9" name="Прямая соединительная линия 48"/>
          <p:cNvCxnSpPr>
            <a:stCxn id="47" idx="1"/>
            <a:endCxn id="47" idx="3"/>
          </p:cNvCxnSpPr>
          <p:nvPr/>
        </p:nvCxnSpPr>
        <p:spPr bwMode="auto">
          <a:xfrm>
            <a:off x="7971183" y="3371356"/>
            <a:ext cx="0" cy="4770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Прямоугольник 51"/>
          <p:cNvSpPr/>
          <p:nvPr/>
        </p:nvSpPr>
        <p:spPr bwMode="auto">
          <a:xfrm>
            <a:off x="7181352" y="5471823"/>
            <a:ext cx="477079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 bwMode="auto">
          <a:xfrm>
            <a:off x="7411940" y="5455920"/>
            <a:ext cx="0" cy="2067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7684936" y="5434716"/>
            <a:ext cx="1683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Плита индукционная 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комфорочная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7434470" y="4500439"/>
            <a:ext cx="429370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7968533" y="4501764"/>
            <a:ext cx="429370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8462838" y="4503089"/>
            <a:ext cx="429370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7-конечная звезда 58"/>
          <p:cNvSpPr/>
          <p:nvPr/>
        </p:nvSpPr>
        <p:spPr bwMode="auto">
          <a:xfrm>
            <a:off x="7529885" y="4492489"/>
            <a:ext cx="206734" cy="230588"/>
          </a:xfrm>
          <a:prstGeom prst="star7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7-конечная звезда 59"/>
          <p:cNvSpPr/>
          <p:nvPr/>
        </p:nvSpPr>
        <p:spPr bwMode="auto">
          <a:xfrm>
            <a:off x="8095752" y="4493814"/>
            <a:ext cx="206734" cy="230588"/>
          </a:xfrm>
          <a:prstGeom prst="star7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7-конечная звезда 60"/>
          <p:cNvSpPr/>
          <p:nvPr/>
        </p:nvSpPr>
        <p:spPr bwMode="auto">
          <a:xfrm>
            <a:off x="8590058" y="4495138"/>
            <a:ext cx="206734" cy="230588"/>
          </a:xfrm>
          <a:prstGeom prst="star7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7168101" y="5768671"/>
            <a:ext cx="429370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7-конечная звезда 62"/>
          <p:cNvSpPr/>
          <p:nvPr/>
        </p:nvSpPr>
        <p:spPr bwMode="auto">
          <a:xfrm>
            <a:off x="7279418" y="5744820"/>
            <a:ext cx="206734" cy="230588"/>
          </a:xfrm>
          <a:prstGeom prst="star7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654457" y="5762044"/>
            <a:ext cx="168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Шкаф холодильный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Молния 64"/>
          <p:cNvSpPr/>
          <p:nvPr/>
        </p:nvSpPr>
        <p:spPr bwMode="auto">
          <a:xfrm>
            <a:off x="7842636" y="4646210"/>
            <a:ext cx="262393" cy="16697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Молния 65"/>
          <p:cNvSpPr/>
          <p:nvPr/>
        </p:nvSpPr>
        <p:spPr bwMode="auto">
          <a:xfrm>
            <a:off x="7874441" y="3381955"/>
            <a:ext cx="262393" cy="16697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Молния 66"/>
          <p:cNvSpPr/>
          <p:nvPr/>
        </p:nvSpPr>
        <p:spPr bwMode="auto">
          <a:xfrm>
            <a:off x="8710653" y="4615733"/>
            <a:ext cx="262393" cy="166978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9077738" y="4458031"/>
            <a:ext cx="249142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7-конечная звезда 68"/>
          <p:cNvSpPr/>
          <p:nvPr/>
        </p:nvSpPr>
        <p:spPr bwMode="auto">
          <a:xfrm>
            <a:off x="9104243" y="4476585"/>
            <a:ext cx="174928" cy="204085"/>
          </a:xfrm>
          <a:prstGeom prst="star7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4181061" y="5882640"/>
            <a:ext cx="271669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7-конечная звезда 70"/>
          <p:cNvSpPr/>
          <p:nvPr/>
        </p:nvSpPr>
        <p:spPr bwMode="auto">
          <a:xfrm>
            <a:off x="4204914" y="5858787"/>
            <a:ext cx="206734" cy="230588"/>
          </a:xfrm>
          <a:prstGeom prst="star7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99114" y="5287617"/>
            <a:ext cx="1877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Стол с моечной ванной  двухсекционный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9110868" y="3870959"/>
            <a:ext cx="249142" cy="23058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7-конечная звезда 75"/>
          <p:cNvSpPr/>
          <p:nvPr/>
        </p:nvSpPr>
        <p:spPr bwMode="auto">
          <a:xfrm>
            <a:off x="9129424" y="3873609"/>
            <a:ext cx="174928" cy="204085"/>
          </a:xfrm>
          <a:prstGeom prst="star7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Прямоугольник 77"/>
          <p:cNvSpPr/>
          <p:nvPr/>
        </p:nvSpPr>
        <p:spPr bwMode="auto">
          <a:xfrm rot="5400000">
            <a:off x="8897511" y="2409245"/>
            <a:ext cx="262392" cy="596347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Овал 78"/>
          <p:cNvSpPr/>
          <p:nvPr/>
        </p:nvSpPr>
        <p:spPr bwMode="auto">
          <a:xfrm>
            <a:off x="9064486" y="2608030"/>
            <a:ext cx="222639" cy="22263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Прямоугольник 79"/>
          <p:cNvSpPr/>
          <p:nvPr/>
        </p:nvSpPr>
        <p:spPr bwMode="auto">
          <a:xfrm>
            <a:off x="4167810" y="5368455"/>
            <a:ext cx="262392" cy="429371"/>
          </a:xfrm>
          <a:prstGeom prst="rect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Овал 80"/>
          <p:cNvSpPr/>
          <p:nvPr/>
        </p:nvSpPr>
        <p:spPr bwMode="auto">
          <a:xfrm rot="21420958">
            <a:off x="8773178" y="2609653"/>
            <a:ext cx="236148" cy="228721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Овал 81"/>
          <p:cNvSpPr/>
          <p:nvPr/>
        </p:nvSpPr>
        <p:spPr bwMode="auto">
          <a:xfrm>
            <a:off x="4191663" y="5376408"/>
            <a:ext cx="239866" cy="20010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Овал 82"/>
          <p:cNvSpPr/>
          <p:nvPr/>
        </p:nvSpPr>
        <p:spPr bwMode="auto">
          <a:xfrm>
            <a:off x="4190337" y="5581816"/>
            <a:ext cx="239866" cy="20010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554774" y="5866737"/>
            <a:ext cx="168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Шкаф морозильный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 bwMode="auto">
          <a:xfrm rot="10800000">
            <a:off x="7462301" y="2585500"/>
            <a:ext cx="410818" cy="2703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Трапеция 86"/>
          <p:cNvSpPr/>
          <p:nvPr/>
        </p:nvSpPr>
        <p:spPr bwMode="auto">
          <a:xfrm>
            <a:off x="7347005" y="4079019"/>
            <a:ext cx="214685" cy="174929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Трапеция 87"/>
          <p:cNvSpPr/>
          <p:nvPr/>
        </p:nvSpPr>
        <p:spPr bwMode="auto">
          <a:xfrm>
            <a:off x="788505" y="5694459"/>
            <a:ext cx="214685" cy="174929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21135" y="5709036"/>
            <a:ext cx="168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Стул складной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Овал 89"/>
          <p:cNvSpPr/>
          <p:nvPr/>
        </p:nvSpPr>
        <p:spPr bwMode="auto">
          <a:xfrm>
            <a:off x="7354956" y="3635070"/>
            <a:ext cx="302150" cy="230588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Прямоугольник 90"/>
          <p:cNvSpPr/>
          <p:nvPr/>
        </p:nvSpPr>
        <p:spPr bwMode="auto">
          <a:xfrm rot="10800000">
            <a:off x="8008289" y="2569597"/>
            <a:ext cx="670559" cy="2703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3" name="Соединительная линия уступом 92"/>
          <p:cNvCxnSpPr/>
          <p:nvPr/>
        </p:nvCxnSpPr>
        <p:spPr bwMode="auto">
          <a:xfrm rot="10800000" flipV="1">
            <a:off x="7959256" y="2584174"/>
            <a:ext cx="747422" cy="262396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Прямоугольник 95"/>
          <p:cNvSpPr/>
          <p:nvPr/>
        </p:nvSpPr>
        <p:spPr bwMode="auto">
          <a:xfrm rot="5400000">
            <a:off x="648032" y="6134431"/>
            <a:ext cx="477078" cy="2703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7" name="Соединительная линия уступом 96"/>
          <p:cNvCxnSpPr/>
          <p:nvPr/>
        </p:nvCxnSpPr>
        <p:spPr bwMode="auto">
          <a:xfrm rot="16200000" flipH="1">
            <a:off x="677185" y="6139731"/>
            <a:ext cx="437323" cy="246491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8" name="TextBox 97"/>
          <p:cNvSpPr txBox="1"/>
          <p:nvPr/>
        </p:nvSpPr>
        <p:spPr>
          <a:xfrm>
            <a:off x="1050898" y="6147683"/>
            <a:ext cx="168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Стеллаж 4-х уровневый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192492" y="2372139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5,96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5400000">
            <a:off x="9361337" y="3262690"/>
            <a:ext cx="4090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5,55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61253" y="1048512"/>
            <a:ext cx="4459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 застройки – дегустационной 1, дегустационной 2, склад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Овал 93"/>
          <p:cNvSpPr/>
          <p:nvPr/>
        </p:nvSpPr>
        <p:spPr bwMode="auto">
          <a:xfrm>
            <a:off x="4150581" y="3403158"/>
            <a:ext cx="326004" cy="230588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Прямоугольник 101"/>
          <p:cNvSpPr/>
          <p:nvPr/>
        </p:nvSpPr>
        <p:spPr bwMode="auto">
          <a:xfrm rot="5400000">
            <a:off x="8894198" y="3292511"/>
            <a:ext cx="670559" cy="22661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3" name="Соединительная линия уступом 102"/>
          <p:cNvCxnSpPr/>
          <p:nvPr/>
        </p:nvCxnSpPr>
        <p:spPr bwMode="auto">
          <a:xfrm rot="16200000" flipH="1">
            <a:off x="8881606" y="3283888"/>
            <a:ext cx="699718" cy="238543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Овал 103"/>
          <p:cNvSpPr/>
          <p:nvPr/>
        </p:nvSpPr>
        <p:spPr bwMode="auto">
          <a:xfrm>
            <a:off x="7380135" y="3024144"/>
            <a:ext cx="302150" cy="230588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Прямоугольник 94"/>
          <p:cNvSpPr/>
          <p:nvPr/>
        </p:nvSpPr>
        <p:spPr bwMode="auto">
          <a:xfrm>
            <a:off x="5674582" y="2594778"/>
            <a:ext cx="400214" cy="53803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Прямоугольник 98"/>
          <p:cNvSpPr/>
          <p:nvPr/>
        </p:nvSpPr>
        <p:spPr bwMode="auto">
          <a:xfrm>
            <a:off x="4658142" y="2596101"/>
            <a:ext cx="398888" cy="5367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Прямоугольник 104"/>
          <p:cNvSpPr/>
          <p:nvPr/>
        </p:nvSpPr>
        <p:spPr bwMode="auto">
          <a:xfrm>
            <a:off x="4182388" y="2605380"/>
            <a:ext cx="413466" cy="54333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Прямоугольник 105"/>
          <p:cNvSpPr/>
          <p:nvPr/>
        </p:nvSpPr>
        <p:spPr bwMode="auto">
          <a:xfrm>
            <a:off x="5143172" y="2596102"/>
            <a:ext cx="430694" cy="55261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0110" y="430305"/>
            <a:ext cx="558191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План застройки площадки для проведения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Регионального Чемпионата «Профессионалы» 2025 в Волгоградской области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компетенция «Поварское дело»</a:t>
            </a:r>
          </a:p>
          <a:p>
            <a:pPr algn="ctr"/>
            <a:endParaRPr lang="ru-RU" sz="1000" b="1" dirty="0" smtClean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524786" y="2623930"/>
            <a:ext cx="2822713" cy="193216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4614" y="2138901"/>
            <a:ext cx="17892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Комната хранения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тулбоксов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564541" y="3745064"/>
            <a:ext cx="1351722" cy="66791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Трапеция 11"/>
          <p:cNvSpPr/>
          <p:nvPr/>
        </p:nvSpPr>
        <p:spPr bwMode="auto">
          <a:xfrm>
            <a:off x="2353586" y="4222143"/>
            <a:ext cx="286247" cy="255768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Блок-схема: сопоставление 12"/>
          <p:cNvSpPr/>
          <p:nvPr/>
        </p:nvSpPr>
        <p:spPr bwMode="auto">
          <a:xfrm>
            <a:off x="2965835" y="2751152"/>
            <a:ext cx="254443" cy="405518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Блок-схема: сопоставление 14"/>
          <p:cNvSpPr/>
          <p:nvPr/>
        </p:nvSpPr>
        <p:spPr bwMode="auto">
          <a:xfrm>
            <a:off x="3434963" y="2687541"/>
            <a:ext cx="200108" cy="303476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81454" y="2743202"/>
            <a:ext cx="6679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Вешалка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Трапеция 16"/>
          <p:cNvSpPr/>
          <p:nvPr/>
        </p:nvSpPr>
        <p:spPr bwMode="auto">
          <a:xfrm>
            <a:off x="3364727" y="3118238"/>
            <a:ext cx="276970" cy="229261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82778" y="3102334"/>
            <a:ext cx="7712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Стул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388583" y="3468095"/>
            <a:ext cx="475752" cy="25311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65659" y="3388584"/>
            <a:ext cx="1207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Стол компьютерный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агетная рамка 20"/>
          <p:cNvSpPr/>
          <p:nvPr/>
        </p:nvSpPr>
        <p:spPr bwMode="auto">
          <a:xfrm>
            <a:off x="675863" y="4174435"/>
            <a:ext cx="310100" cy="206734"/>
          </a:xfrm>
          <a:prstGeom prst="beve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Багетная рамка 21"/>
          <p:cNvSpPr/>
          <p:nvPr/>
        </p:nvSpPr>
        <p:spPr bwMode="auto">
          <a:xfrm>
            <a:off x="5368455" y="3038725"/>
            <a:ext cx="310100" cy="206734"/>
          </a:xfrm>
          <a:prstGeom prst="beve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23004" y="3040049"/>
            <a:ext cx="7712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Ноутбук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Багетная рамка 23"/>
          <p:cNvSpPr/>
          <p:nvPr/>
        </p:nvSpPr>
        <p:spPr bwMode="auto">
          <a:xfrm>
            <a:off x="1338469" y="4177085"/>
            <a:ext cx="310100" cy="206734"/>
          </a:xfrm>
          <a:prstGeom prst="bevel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Багетная рамка 24"/>
          <p:cNvSpPr/>
          <p:nvPr/>
        </p:nvSpPr>
        <p:spPr bwMode="auto">
          <a:xfrm>
            <a:off x="3415088" y="4075042"/>
            <a:ext cx="310100" cy="206734"/>
          </a:xfrm>
          <a:prstGeom prst="bevel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36503" y="4075045"/>
            <a:ext cx="12205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Принтер  цветной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Молния 26"/>
          <p:cNvSpPr/>
          <p:nvPr/>
        </p:nvSpPr>
        <p:spPr bwMode="auto">
          <a:xfrm>
            <a:off x="620202" y="4420928"/>
            <a:ext cx="326004" cy="143122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Молния 27"/>
          <p:cNvSpPr/>
          <p:nvPr/>
        </p:nvSpPr>
        <p:spPr bwMode="auto">
          <a:xfrm>
            <a:off x="3388581" y="3810001"/>
            <a:ext cx="326004" cy="143122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66267" y="3806025"/>
            <a:ext cx="19030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Подвод электричества на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220В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22065" y="2361535"/>
            <a:ext cx="4611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2,8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5400000">
            <a:off x="184204" y="3348823"/>
            <a:ext cx="4611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3,2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Управляющая кнопка: сведения 31">
            <a:hlinkClick r:id="" action="ppaction://noaction" highlightClick="1"/>
          </p:cNvPr>
          <p:cNvSpPr/>
          <p:nvPr/>
        </p:nvSpPr>
        <p:spPr bwMode="auto">
          <a:xfrm>
            <a:off x="1017766" y="4381170"/>
            <a:ext cx="381663" cy="166976"/>
          </a:xfrm>
          <a:prstGeom prst="actionButtonInformation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Управляющая кнопка: сведения 32">
            <a:hlinkClick r:id="" action="ppaction://noaction" highlightClick="1"/>
          </p:cNvPr>
          <p:cNvSpPr/>
          <p:nvPr/>
        </p:nvSpPr>
        <p:spPr bwMode="auto">
          <a:xfrm>
            <a:off x="5328698" y="3396534"/>
            <a:ext cx="381663" cy="166976"/>
          </a:xfrm>
          <a:prstGeom prst="actionButtonInformation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54093" y="3363401"/>
            <a:ext cx="1807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Подключение к сети интернет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7028953" y="2544418"/>
            <a:ext cx="1725433" cy="130401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41730" y="2140226"/>
            <a:ext cx="1685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Комната главного эксперта</a:t>
            </a: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5306173" y="2555020"/>
            <a:ext cx="475752" cy="25311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23004" y="2491412"/>
            <a:ext cx="12072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Стол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7160150" y="3486648"/>
            <a:ext cx="679835" cy="253115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Трапеция 39"/>
          <p:cNvSpPr/>
          <p:nvPr/>
        </p:nvSpPr>
        <p:spPr bwMode="auto">
          <a:xfrm>
            <a:off x="7235687" y="3236181"/>
            <a:ext cx="254442" cy="174929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642528" y="2339007"/>
            <a:ext cx="4611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3,0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 rot="5400000">
            <a:off x="8590058" y="2984388"/>
            <a:ext cx="4611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2,0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24863" y="1470212"/>
            <a:ext cx="4102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 застройки – комнаты главного эксперта,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тулбоксов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Трапеция 43"/>
          <p:cNvSpPr/>
          <p:nvPr/>
        </p:nvSpPr>
        <p:spPr bwMode="auto">
          <a:xfrm>
            <a:off x="1170167" y="3428338"/>
            <a:ext cx="286247" cy="255768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40110" y="591671"/>
            <a:ext cx="6299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План застройки площадки для проведения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Регионального Чемпионата «Профессионалы» 2025 в Волгоградской области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компетенция «Поварское дело»</a:t>
            </a:r>
          </a:p>
          <a:p>
            <a:pPr algn="ctr"/>
            <a:endParaRPr lang="ru-RU" sz="1000" b="1" dirty="0" smtClean="0"/>
          </a:p>
          <a:p>
            <a:pPr algn="ctr"/>
            <a:endParaRPr lang="ru-RU" sz="1000" b="1" dirty="0" smtClean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59959" y="2568270"/>
            <a:ext cx="2910177" cy="2854519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464409" y="2528515"/>
            <a:ext cx="2902226" cy="2743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511" y="2116372"/>
            <a:ext cx="215480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21788" y="2141552"/>
            <a:ext cx="215480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14399" y="2250219"/>
            <a:ext cx="23615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Комната участников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9203" y="2187934"/>
            <a:ext cx="23615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Комната экспертов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 rot="5400000">
            <a:off x="1423285" y="3411109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 rot="5400000">
            <a:off x="1424609" y="4120101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 rot="5400000">
            <a:off x="1425936" y="4924508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 rot="5400000">
            <a:off x="576470" y="3423037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 rot="5400000">
            <a:off x="577796" y="4068418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 rot="5400000">
            <a:off x="571168" y="4896679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Трапеция 17"/>
          <p:cNvSpPr/>
          <p:nvPr/>
        </p:nvSpPr>
        <p:spPr bwMode="auto">
          <a:xfrm>
            <a:off x="1033670" y="3379304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Трапеция 18"/>
          <p:cNvSpPr/>
          <p:nvPr/>
        </p:nvSpPr>
        <p:spPr bwMode="auto">
          <a:xfrm>
            <a:off x="1042946" y="4048539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Трапеция 19"/>
          <p:cNvSpPr/>
          <p:nvPr/>
        </p:nvSpPr>
        <p:spPr bwMode="auto">
          <a:xfrm>
            <a:off x="1044272" y="4876800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Трапеция 20"/>
          <p:cNvSpPr/>
          <p:nvPr/>
        </p:nvSpPr>
        <p:spPr bwMode="auto">
          <a:xfrm>
            <a:off x="1896386" y="3391231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Трапеция 21"/>
          <p:cNvSpPr/>
          <p:nvPr/>
        </p:nvSpPr>
        <p:spPr bwMode="auto">
          <a:xfrm>
            <a:off x="1913613" y="4084319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Трапеция 22"/>
          <p:cNvSpPr/>
          <p:nvPr/>
        </p:nvSpPr>
        <p:spPr bwMode="auto">
          <a:xfrm>
            <a:off x="1906986" y="4912581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Блок-схема: типовой процесс 23"/>
          <p:cNvSpPr/>
          <p:nvPr/>
        </p:nvSpPr>
        <p:spPr bwMode="auto">
          <a:xfrm>
            <a:off x="6702951" y="4921857"/>
            <a:ext cx="604300" cy="333955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Блок-схема: сопоставление 24"/>
          <p:cNvSpPr/>
          <p:nvPr/>
        </p:nvSpPr>
        <p:spPr bwMode="auto">
          <a:xfrm>
            <a:off x="2903550" y="2657060"/>
            <a:ext cx="254443" cy="245166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3196426" y="3220278"/>
            <a:ext cx="294198" cy="206735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Блок-схема: типовой процесс 26"/>
          <p:cNvSpPr/>
          <p:nvPr/>
        </p:nvSpPr>
        <p:spPr bwMode="auto">
          <a:xfrm>
            <a:off x="3666877" y="2657062"/>
            <a:ext cx="459850" cy="237214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Блок-схема: сопоставление 27"/>
          <p:cNvSpPr/>
          <p:nvPr/>
        </p:nvSpPr>
        <p:spPr bwMode="auto">
          <a:xfrm>
            <a:off x="3644346" y="2944632"/>
            <a:ext cx="254443" cy="245166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Овал 28"/>
          <p:cNvSpPr/>
          <p:nvPr/>
        </p:nvSpPr>
        <p:spPr bwMode="auto">
          <a:xfrm>
            <a:off x="3619169" y="3237505"/>
            <a:ext cx="294198" cy="206735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4191" y="2608029"/>
            <a:ext cx="954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Запираемый шкаф (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Локер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56489" y="2967163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Вешалка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49863" y="3183173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Мусорная корзина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Трапеция 32"/>
          <p:cNvSpPr/>
          <p:nvPr/>
        </p:nvSpPr>
        <p:spPr bwMode="auto">
          <a:xfrm>
            <a:off x="3678803" y="3519777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43237" y="3526405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Стул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 rot="5400000">
            <a:off x="3507852" y="3992879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71676" y="3900116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Стол 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 rot="10800000">
            <a:off x="8217673" y="2818738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 rot="5400000">
            <a:off x="6938838" y="4338762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 rot="5400000">
            <a:off x="7623975" y="4082994"/>
            <a:ext cx="506234" cy="20143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Прямоугольник 39"/>
          <p:cNvSpPr/>
          <p:nvPr/>
        </p:nvSpPr>
        <p:spPr bwMode="auto">
          <a:xfrm rot="5400000">
            <a:off x="6917636" y="3586038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 rot="5400000">
            <a:off x="6911010" y="2903550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 bwMode="auto">
          <a:xfrm rot="16200000">
            <a:off x="7590845" y="3209676"/>
            <a:ext cx="532738" cy="20673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Трапеция 42"/>
          <p:cNvSpPr/>
          <p:nvPr/>
        </p:nvSpPr>
        <p:spPr bwMode="auto">
          <a:xfrm>
            <a:off x="6835471" y="4362615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Трапеция 43"/>
          <p:cNvSpPr/>
          <p:nvPr/>
        </p:nvSpPr>
        <p:spPr bwMode="auto">
          <a:xfrm>
            <a:off x="6852699" y="3600615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Трапеция 44"/>
          <p:cNvSpPr/>
          <p:nvPr/>
        </p:nvSpPr>
        <p:spPr bwMode="auto">
          <a:xfrm>
            <a:off x="6838122" y="2902225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Трапеция 45"/>
          <p:cNvSpPr/>
          <p:nvPr/>
        </p:nvSpPr>
        <p:spPr bwMode="auto">
          <a:xfrm>
            <a:off x="7531210" y="4112149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Трапеция 46"/>
          <p:cNvSpPr/>
          <p:nvPr/>
        </p:nvSpPr>
        <p:spPr bwMode="auto">
          <a:xfrm>
            <a:off x="7500730" y="3214977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Трапеция 47"/>
          <p:cNvSpPr/>
          <p:nvPr/>
        </p:nvSpPr>
        <p:spPr bwMode="auto">
          <a:xfrm>
            <a:off x="8376699" y="2564296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Блок-схема: типовой процесс 48"/>
          <p:cNvSpPr/>
          <p:nvPr/>
        </p:nvSpPr>
        <p:spPr bwMode="auto">
          <a:xfrm>
            <a:off x="732847" y="2633206"/>
            <a:ext cx="604300" cy="333955"/>
          </a:xfrm>
          <a:prstGeom prst="flowChartPredefined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Блок-схема: сопоставление 49"/>
          <p:cNvSpPr/>
          <p:nvPr/>
        </p:nvSpPr>
        <p:spPr bwMode="auto">
          <a:xfrm>
            <a:off x="7683609" y="4996069"/>
            <a:ext cx="254443" cy="245166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Блок-схема: сопоставление 50"/>
          <p:cNvSpPr/>
          <p:nvPr/>
        </p:nvSpPr>
        <p:spPr bwMode="auto">
          <a:xfrm>
            <a:off x="7350980" y="4997394"/>
            <a:ext cx="254443" cy="245166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Овал 51"/>
          <p:cNvSpPr/>
          <p:nvPr/>
        </p:nvSpPr>
        <p:spPr bwMode="auto">
          <a:xfrm>
            <a:off x="6608859" y="4676691"/>
            <a:ext cx="294198" cy="206735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Цилиндр 52"/>
          <p:cNvSpPr/>
          <p:nvPr/>
        </p:nvSpPr>
        <p:spPr bwMode="auto">
          <a:xfrm>
            <a:off x="9136049" y="4945711"/>
            <a:ext cx="190830" cy="254442"/>
          </a:xfrm>
          <a:prstGeom prst="ca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Цилиндр 53"/>
          <p:cNvSpPr/>
          <p:nvPr/>
        </p:nvSpPr>
        <p:spPr bwMode="auto">
          <a:xfrm>
            <a:off x="3697357" y="4595853"/>
            <a:ext cx="208057" cy="271669"/>
          </a:xfrm>
          <a:prstGeom prst="ca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973000" y="4609107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Огнетушитель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Овал 55"/>
          <p:cNvSpPr/>
          <p:nvPr/>
        </p:nvSpPr>
        <p:spPr bwMode="auto">
          <a:xfrm>
            <a:off x="6602234" y="2570921"/>
            <a:ext cx="294198" cy="206735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Молния 56"/>
          <p:cNvSpPr/>
          <p:nvPr/>
        </p:nvSpPr>
        <p:spPr bwMode="auto">
          <a:xfrm>
            <a:off x="9128097" y="2623930"/>
            <a:ext cx="246491" cy="214686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Молния 57"/>
          <p:cNvSpPr/>
          <p:nvPr/>
        </p:nvSpPr>
        <p:spPr bwMode="auto">
          <a:xfrm>
            <a:off x="3722535" y="5074257"/>
            <a:ext cx="246491" cy="214686"/>
          </a:xfrm>
          <a:prstGeom prst="lightningBol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053838" y="5039802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Пилот 6 розеток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Рамка 59"/>
          <p:cNvSpPr/>
          <p:nvPr/>
        </p:nvSpPr>
        <p:spPr bwMode="auto">
          <a:xfrm>
            <a:off x="5120640" y="2655735"/>
            <a:ext cx="310101" cy="477079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Рамка 62"/>
          <p:cNvSpPr/>
          <p:nvPr/>
        </p:nvSpPr>
        <p:spPr bwMode="auto">
          <a:xfrm>
            <a:off x="8881607" y="3498575"/>
            <a:ext cx="349857" cy="683812"/>
          </a:xfrm>
          <a:prstGeom prst="fra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26763" y="2691518"/>
            <a:ext cx="1095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Экран </a:t>
            </a:r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900" smtClean="0">
                <a:latin typeface="Times New Roman" pitchFamily="18" charset="0"/>
                <a:cs typeface="Times New Roman" pitchFamily="18" charset="0"/>
              </a:rPr>
              <a:t>проектора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Управляющая кнопка: фильм 65">
            <a:hlinkClick r:id="" action="ppaction://noaction" highlightClick="1"/>
          </p:cNvPr>
          <p:cNvSpPr/>
          <p:nvPr/>
        </p:nvSpPr>
        <p:spPr bwMode="auto">
          <a:xfrm>
            <a:off x="9151951" y="3053300"/>
            <a:ext cx="238539" cy="294199"/>
          </a:xfrm>
          <a:prstGeom prst="actionButtonMovi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Управляющая кнопка: фильм 66">
            <a:hlinkClick r:id="" action="ppaction://noaction" highlightClick="1"/>
          </p:cNvPr>
          <p:cNvSpPr/>
          <p:nvPr/>
        </p:nvSpPr>
        <p:spPr bwMode="auto">
          <a:xfrm>
            <a:off x="5137867" y="3221603"/>
            <a:ext cx="238539" cy="294199"/>
          </a:xfrm>
          <a:prstGeom prst="actionButtonMovi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80380" y="3257386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Проектор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Багетная рамка 68"/>
          <p:cNvSpPr/>
          <p:nvPr/>
        </p:nvSpPr>
        <p:spPr bwMode="auto">
          <a:xfrm>
            <a:off x="8523800" y="2878373"/>
            <a:ext cx="230586" cy="151075"/>
          </a:xfrm>
          <a:prstGeom prst="beve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Багетная рамка 69"/>
          <p:cNvSpPr/>
          <p:nvPr/>
        </p:nvSpPr>
        <p:spPr bwMode="auto">
          <a:xfrm>
            <a:off x="5161724" y="3698683"/>
            <a:ext cx="230586" cy="151075"/>
          </a:xfrm>
          <a:prstGeom prst="beve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397607" y="3640375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Ноутбук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Багетная рамка 71"/>
          <p:cNvSpPr/>
          <p:nvPr/>
        </p:nvSpPr>
        <p:spPr bwMode="auto">
          <a:xfrm>
            <a:off x="5156422" y="3955773"/>
            <a:ext cx="250465" cy="170954"/>
          </a:xfrm>
          <a:prstGeom prst="bevel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Багетная рамка 72"/>
          <p:cNvSpPr/>
          <p:nvPr/>
        </p:nvSpPr>
        <p:spPr bwMode="auto">
          <a:xfrm>
            <a:off x="8229602" y="2894275"/>
            <a:ext cx="246489" cy="135174"/>
          </a:xfrm>
          <a:prstGeom prst="bevel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398933" y="3912044"/>
            <a:ext cx="1095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Принтер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65190" y="2417196"/>
            <a:ext cx="5565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8,10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rot="5400000">
            <a:off x="247816" y="3881561"/>
            <a:ext cx="5565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5,9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6029739" y="3771568"/>
            <a:ext cx="5565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5,9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29994" y="2346959"/>
            <a:ext cx="5565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8,10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061253" y="1561672"/>
            <a:ext cx="4428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 застройки 2 этажа: комнаты участников, экспертов.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Трапеция 80"/>
          <p:cNvSpPr/>
          <p:nvPr/>
        </p:nvSpPr>
        <p:spPr bwMode="auto">
          <a:xfrm>
            <a:off x="3252084" y="4691269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Трапеция 81"/>
          <p:cNvSpPr/>
          <p:nvPr/>
        </p:nvSpPr>
        <p:spPr bwMode="auto">
          <a:xfrm>
            <a:off x="3237505" y="4334785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Трапеция 82"/>
          <p:cNvSpPr/>
          <p:nvPr/>
        </p:nvSpPr>
        <p:spPr bwMode="auto">
          <a:xfrm>
            <a:off x="3246782" y="3978302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Трапеция 83"/>
          <p:cNvSpPr/>
          <p:nvPr/>
        </p:nvSpPr>
        <p:spPr bwMode="auto">
          <a:xfrm>
            <a:off x="3232205" y="3613867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Трапеция 85"/>
          <p:cNvSpPr/>
          <p:nvPr/>
        </p:nvSpPr>
        <p:spPr bwMode="auto">
          <a:xfrm>
            <a:off x="8550303" y="4781384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Трапеция 86"/>
          <p:cNvSpPr/>
          <p:nvPr/>
        </p:nvSpPr>
        <p:spPr bwMode="auto">
          <a:xfrm>
            <a:off x="8307788" y="4785360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Трапеция 88"/>
          <p:cNvSpPr/>
          <p:nvPr/>
        </p:nvSpPr>
        <p:spPr bwMode="auto">
          <a:xfrm>
            <a:off x="8644392" y="5034500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Трапеция 89"/>
          <p:cNvSpPr/>
          <p:nvPr/>
        </p:nvSpPr>
        <p:spPr bwMode="auto">
          <a:xfrm>
            <a:off x="8423082" y="5027874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Трапеция 90"/>
          <p:cNvSpPr/>
          <p:nvPr/>
        </p:nvSpPr>
        <p:spPr bwMode="auto">
          <a:xfrm>
            <a:off x="8201771" y="5021249"/>
            <a:ext cx="190831" cy="214686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Блок-схема: сопоставление 92"/>
          <p:cNvSpPr/>
          <p:nvPr/>
        </p:nvSpPr>
        <p:spPr bwMode="auto">
          <a:xfrm>
            <a:off x="3270635" y="2666337"/>
            <a:ext cx="254443" cy="245166"/>
          </a:xfrm>
          <a:prstGeom prst="flowChartCol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Овал 93"/>
          <p:cNvSpPr/>
          <p:nvPr/>
        </p:nvSpPr>
        <p:spPr bwMode="auto">
          <a:xfrm>
            <a:off x="3205701" y="5090159"/>
            <a:ext cx="294198" cy="206735"/>
          </a:xfrm>
          <a:prstGeom prst="ellips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Блок-схема: типовой процесс 91"/>
          <p:cNvSpPr/>
          <p:nvPr/>
        </p:nvSpPr>
        <p:spPr bwMode="auto">
          <a:xfrm>
            <a:off x="2119025" y="2612002"/>
            <a:ext cx="604300" cy="333955"/>
          </a:xfrm>
          <a:prstGeom prst="flowChartPredefined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5" name="Блок-схема: типовой процесс 94"/>
          <p:cNvSpPr/>
          <p:nvPr/>
        </p:nvSpPr>
        <p:spPr bwMode="auto">
          <a:xfrm>
            <a:off x="1444490" y="2605376"/>
            <a:ext cx="604300" cy="333955"/>
          </a:xfrm>
          <a:prstGeom prst="flowChartPredefined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6" name="Блок-схема: типовой процесс 95"/>
          <p:cNvSpPr/>
          <p:nvPr/>
        </p:nvSpPr>
        <p:spPr bwMode="auto">
          <a:xfrm>
            <a:off x="5165699" y="4203588"/>
            <a:ext cx="604300" cy="333955"/>
          </a:xfrm>
          <a:prstGeom prst="flowChartPredefined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157745" y="4203590"/>
            <a:ext cx="109595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 smtClean="0">
                <a:latin typeface="Times New Roman" pitchFamily="18" charset="0"/>
                <a:cs typeface="Times New Roman" pitchFamily="18" charset="0"/>
              </a:rPr>
              <a:t> Шкаф для бумаг</a:t>
            </a:r>
            <a:endParaRPr lang="ru-RU" sz="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Блок-схема: типовой процесс 97"/>
          <p:cNvSpPr/>
          <p:nvPr/>
        </p:nvSpPr>
        <p:spPr bwMode="auto">
          <a:xfrm rot="16200000">
            <a:off x="6351770" y="3886861"/>
            <a:ext cx="604300" cy="333955"/>
          </a:xfrm>
          <a:prstGeom prst="flowChartPredefined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9" name="Блок-схема: типовой процесс 98"/>
          <p:cNvSpPr/>
          <p:nvPr/>
        </p:nvSpPr>
        <p:spPr bwMode="auto">
          <a:xfrm rot="16200000">
            <a:off x="6345143" y="3140763"/>
            <a:ext cx="604300" cy="333955"/>
          </a:xfrm>
          <a:prstGeom prst="flowChartPredefinedProcess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527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295275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5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295275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5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5320</TotalTime>
  <Words>446</Words>
  <Application>Microsoft Office PowerPoint</Application>
  <PresentationFormat>Лист A4 (210x297 мм)</PresentationFormat>
  <Paragraphs>194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ВНИАЛМИ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</dc:creator>
  <cp:lastModifiedBy>Алима</cp:lastModifiedBy>
  <cp:revision>481</cp:revision>
  <dcterms:created xsi:type="dcterms:W3CDTF">2008-03-18T07:33:09Z</dcterms:created>
  <dcterms:modified xsi:type="dcterms:W3CDTF">2025-01-11T12:18:16Z</dcterms:modified>
</cp:coreProperties>
</file>